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1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  <p:sldMasterId id="2147483664" r:id="rId2"/>
    <p:sldMasterId id="2147483678" r:id="rId3"/>
    <p:sldMasterId id="2147483692" r:id="rId4"/>
    <p:sldMasterId id="2147483706" r:id="rId5"/>
    <p:sldMasterId id="2147483720" r:id="rId6"/>
    <p:sldMasterId id="2147483734" r:id="rId7"/>
    <p:sldMasterId id="2147483748" r:id="rId8"/>
    <p:sldMasterId id="2147483762" r:id="rId9"/>
    <p:sldMasterId id="2147483776" r:id="rId10"/>
    <p:sldMasterId id="2147483790" r:id="rId11"/>
  </p:sldMasterIdLst>
  <p:notesMasterIdLst>
    <p:notesMasterId r:id="rId22"/>
  </p:notesMasterIdLst>
  <p:sldIdLst>
    <p:sldId id="569" r:id="rId12"/>
    <p:sldId id="584" r:id="rId13"/>
    <p:sldId id="585" r:id="rId14"/>
    <p:sldId id="579" r:id="rId15"/>
    <p:sldId id="586" r:id="rId16"/>
    <p:sldId id="587" r:id="rId17"/>
    <p:sldId id="588" r:id="rId18"/>
    <p:sldId id="581" r:id="rId19"/>
    <p:sldId id="589" r:id="rId20"/>
    <p:sldId id="559" r:id="rId21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B0E8FE"/>
    <a:srgbClr val="EEC33B"/>
    <a:srgbClr val="FF9FDF"/>
    <a:srgbClr val="FFFFCC"/>
    <a:srgbClr val="A8FAA4"/>
    <a:srgbClr val="E7FEE6"/>
    <a:srgbClr val="C8F6C2"/>
    <a:srgbClr val="70F769"/>
    <a:srgbClr val="C7F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988" autoAdjust="0"/>
  </p:normalViewPr>
  <p:slideViewPr>
    <p:cSldViewPr>
      <p:cViewPr>
        <p:scale>
          <a:sx n="100" d="100"/>
          <a:sy n="100" d="100"/>
        </p:scale>
        <p:origin x="-432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0" y="-102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32" Type="http://schemas.openxmlformats.org/officeDocument/2006/relationships/customXml" Target="../customXml/item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customXml" Target="../customXml/item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7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9519"/>
            <a:ext cx="543814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732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7" y="937732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242AD7-525C-49C0-98A8-76B6CDF6C5F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658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42AD7-525C-49C0-98A8-76B6CDF6C5F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C4A87-4123-4DA7-B2BB-AB1A291BE134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B9222-EA1C-4CD1-9667-37086D35A7F4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7900" y="762000"/>
            <a:ext cx="4892675" cy="3668713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669" y="4656955"/>
            <a:ext cx="5000697" cy="450268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werpoint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2413" cy="66690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4337" y="2646363"/>
            <a:ext cx="4683125" cy="1066800"/>
          </a:xfrm>
          <a:ln w="12700" algn="ctr"/>
        </p:spPr>
        <p:txBody>
          <a:bodyPr wrap="none" tIns="45720" bIns="45720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4962" y="3751263"/>
            <a:ext cx="3470275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27725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9621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435" y="652464"/>
            <a:ext cx="2214196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918" y="652464"/>
            <a:ext cx="6504843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0417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1446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2523538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1" descr="powerpoint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1"/>
          <a:stretch>
            <a:fillRect/>
          </a:stretch>
        </p:blipFill>
        <p:spPr bwMode="auto">
          <a:xfrm>
            <a:off x="0" y="0"/>
            <a:ext cx="9142535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337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313592" y="2646363"/>
            <a:ext cx="4683369" cy="1066800"/>
          </a:xfrm>
          <a:extLst/>
        </p:spPr>
        <p:txBody>
          <a:bodyPr wrap="none" tIns="45720" bIns="4572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4033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34461" y="3751263"/>
            <a:ext cx="3471497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4151149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139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3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7462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1438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89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89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7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317" y="652464"/>
            <a:ext cx="2214562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38" y="652464"/>
            <a:ext cx="6492875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6956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06428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132264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248853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6367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435" y="652464"/>
            <a:ext cx="2214196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918" y="652464"/>
            <a:ext cx="6504843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3756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626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1011316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1" descr="powerpoint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1"/>
          <a:stretch>
            <a:fillRect/>
          </a:stretch>
        </p:blipFill>
        <p:spPr bwMode="auto">
          <a:xfrm>
            <a:off x="0" y="0"/>
            <a:ext cx="9142535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337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313592" y="2646363"/>
            <a:ext cx="4683369" cy="1066800"/>
          </a:xfrm>
          <a:extLst/>
        </p:spPr>
        <p:txBody>
          <a:bodyPr wrap="none" tIns="45720" bIns="4572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4033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34461" y="3751263"/>
            <a:ext cx="3471497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3582589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3078" y="1738319"/>
            <a:ext cx="8859837" cy="44291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2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29026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5312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8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8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5072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8164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4091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59383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233204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5951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435" y="652464"/>
            <a:ext cx="2214196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918" y="652464"/>
            <a:ext cx="6504843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670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4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117" y="1738313"/>
            <a:ext cx="4359519" cy="213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117" y="4029080"/>
            <a:ext cx="4359519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1022671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werpoint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2413" cy="66690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4325" y="2646363"/>
            <a:ext cx="4683125" cy="1066800"/>
          </a:xfrm>
          <a:ln w="12700" algn="ctr"/>
        </p:spPr>
        <p:txBody>
          <a:bodyPr wrap="none" tIns="45720" bIns="45720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4950" y="3751263"/>
            <a:ext cx="3470275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62951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64554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781299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038" y="1738313"/>
            <a:ext cx="4352925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38313"/>
            <a:ext cx="4354512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67839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76096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 txBox="1">
            <a:spLocks noGrp="1"/>
          </p:cNvSpPr>
          <p:nvPr userDrawn="1"/>
        </p:nvSpPr>
        <p:spPr bwMode="auto">
          <a:xfrm>
            <a:off x="8643965" y="6638925"/>
            <a:ext cx="5349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C27F94-D308-424E-A9E7-5D9E94B88A08}" type="slidenum">
              <a:rPr lang="en-US" sz="1100">
                <a:solidFill>
                  <a:srgbClr val="003366"/>
                </a:solidFill>
                <a:latin typeface="Arial Narrow"/>
              </a:rPr>
              <a:pPr algn="r"/>
              <a:t>‹#›</a:t>
            </a:fld>
            <a:endParaRPr lang="en-GB" sz="1100" dirty="0">
              <a:solidFill>
                <a:srgbClr val="003366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797134770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04015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634141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26625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werpoint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2413" cy="66690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4337" y="2646363"/>
            <a:ext cx="4683125" cy="1066800"/>
          </a:xfrm>
          <a:ln w="12700" algn="ctr"/>
        </p:spPr>
        <p:txBody>
          <a:bodyPr wrap="none"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4962" y="3751263"/>
            <a:ext cx="3470275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722996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313" y="652463"/>
            <a:ext cx="2214562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38" y="652463"/>
            <a:ext cx="6492875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19239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8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3038" y="1738313"/>
            <a:ext cx="8859837" cy="44291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104967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16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6" y="1738314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112" y="1738313"/>
            <a:ext cx="4359519" cy="213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112" y="4029076"/>
            <a:ext cx="4359519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5550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8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041" y="1738319"/>
            <a:ext cx="4352925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38319"/>
            <a:ext cx="4354512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0" y="-44548"/>
            <a:ext cx="6362700" cy="71127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317" y="652464"/>
            <a:ext cx="2214562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38" y="652464"/>
            <a:ext cx="6492875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3078" y="1738319"/>
            <a:ext cx="8859837" cy="442912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117" y="1738313"/>
            <a:ext cx="4359519" cy="213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117" y="4029080"/>
            <a:ext cx="4359519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werpoint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2413" cy="66690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4337" y="2646363"/>
            <a:ext cx="4683125" cy="1066800"/>
          </a:xfrm>
          <a:ln w="12700" algn="ctr"/>
        </p:spPr>
        <p:txBody>
          <a:bodyPr wrap="none"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4962" y="3751263"/>
            <a:ext cx="3470275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8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8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041" y="1738319"/>
            <a:ext cx="4352925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38319"/>
            <a:ext cx="4354512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0" y="-44548"/>
            <a:ext cx="6362700" cy="71127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317" y="652464"/>
            <a:ext cx="2214562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38" y="652464"/>
            <a:ext cx="6492875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3078" y="1738319"/>
            <a:ext cx="8859837" cy="442912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117" y="1738313"/>
            <a:ext cx="4359519" cy="213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117" y="4029080"/>
            <a:ext cx="4359519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041" y="1738319"/>
            <a:ext cx="4352925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38319"/>
            <a:ext cx="4354512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werpoint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2413" cy="66690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4337" y="2646363"/>
            <a:ext cx="4683125" cy="1066800"/>
          </a:xfrm>
          <a:ln w="12700" algn="ctr"/>
        </p:spPr>
        <p:txBody>
          <a:bodyPr wrap="none" tIns="45720" bIns="45720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4962" y="3751263"/>
            <a:ext cx="3470275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330708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9278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29899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041" y="1738319"/>
            <a:ext cx="4352925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38319"/>
            <a:ext cx="4354512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0805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605155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 txBox="1">
            <a:spLocks noGrp="1"/>
          </p:cNvSpPr>
          <p:nvPr userDrawn="1"/>
        </p:nvSpPr>
        <p:spPr bwMode="auto">
          <a:xfrm>
            <a:off x="8644020" y="6638925"/>
            <a:ext cx="5349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C27F94-D308-424E-A9E7-5D9E94B88A08}" type="slidenum">
              <a:rPr lang="en-US" sz="1100">
                <a:solidFill>
                  <a:srgbClr val="003366"/>
                </a:solidFill>
                <a:latin typeface="Arial Narrow"/>
              </a:rPr>
              <a:pPr algn="r"/>
              <a:t>‹#›</a:t>
            </a:fld>
            <a:endParaRPr lang="en-GB" sz="1100" dirty="0">
              <a:solidFill>
                <a:srgbClr val="003366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9490684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90970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258147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311140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8181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317" y="652464"/>
            <a:ext cx="2214562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38" y="652464"/>
            <a:ext cx="6492875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5292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3093" y="1738319"/>
            <a:ext cx="8859837" cy="44291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01970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117" y="1738313"/>
            <a:ext cx="4359519" cy="213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117" y="4029080"/>
            <a:ext cx="4359519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76290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werpoint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2413" cy="66690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4337" y="2646363"/>
            <a:ext cx="4683125" cy="1066800"/>
          </a:xfrm>
          <a:ln w="12700" algn="ctr"/>
        </p:spPr>
        <p:txBody>
          <a:bodyPr wrap="none" tIns="45720" bIns="45720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4962" y="3751263"/>
            <a:ext cx="3470275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244070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85735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38808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041" y="1738319"/>
            <a:ext cx="4352925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38319"/>
            <a:ext cx="4354512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06580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47295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 txBox="1">
            <a:spLocks noGrp="1"/>
          </p:cNvSpPr>
          <p:nvPr userDrawn="1"/>
        </p:nvSpPr>
        <p:spPr bwMode="auto">
          <a:xfrm>
            <a:off x="8644020" y="6638925"/>
            <a:ext cx="5349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C27F94-D308-424E-A9E7-5D9E94B88A08}" type="slidenum">
              <a:rPr lang="en-US" sz="1100">
                <a:solidFill>
                  <a:srgbClr val="003366"/>
                </a:solidFill>
                <a:latin typeface="Arial Narrow"/>
              </a:rPr>
              <a:pPr algn="r"/>
              <a:t>‹#›</a:t>
            </a:fld>
            <a:endParaRPr lang="en-GB" sz="1100" dirty="0">
              <a:solidFill>
                <a:srgbClr val="003366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4759597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7415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 txBox="1">
            <a:spLocks noGrp="1"/>
          </p:cNvSpPr>
          <p:nvPr userDrawn="1"/>
        </p:nvSpPr>
        <p:spPr bwMode="auto">
          <a:xfrm>
            <a:off x="8644005" y="6638925"/>
            <a:ext cx="5349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C27F94-D308-424E-A9E7-5D9E94B88A08}" type="slidenum">
              <a:rPr lang="en-US" sz="1100">
                <a:solidFill>
                  <a:srgbClr val="003366"/>
                </a:solidFill>
                <a:latin typeface="+mj-lt"/>
              </a:rPr>
              <a:pPr algn="r"/>
              <a:t>‹#›</a:t>
            </a:fld>
            <a:endParaRPr lang="en-GB" sz="1100" dirty="0">
              <a:solidFill>
                <a:srgbClr val="003366"/>
              </a:solidFill>
              <a:latin typeface="+mj-lt"/>
            </a:endParaRP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37782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60234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73045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317" y="652464"/>
            <a:ext cx="2214562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38" y="652464"/>
            <a:ext cx="6492875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31522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3093" y="1738319"/>
            <a:ext cx="8859837" cy="44291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270096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117" y="1738313"/>
            <a:ext cx="4359519" cy="213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117" y="4029080"/>
            <a:ext cx="4359519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51205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werpoint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2413" cy="66690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4337" y="2646363"/>
            <a:ext cx="4683125" cy="1066800"/>
          </a:xfrm>
          <a:ln w="12700" algn="ctr"/>
        </p:spPr>
        <p:txBody>
          <a:bodyPr wrap="none" tIns="45720" bIns="45720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4962" y="3751263"/>
            <a:ext cx="3470275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633216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800584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93266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041" y="1738319"/>
            <a:ext cx="4352925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38319"/>
            <a:ext cx="4354512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1542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85453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 txBox="1">
            <a:spLocks noGrp="1"/>
          </p:cNvSpPr>
          <p:nvPr userDrawn="1"/>
        </p:nvSpPr>
        <p:spPr bwMode="auto">
          <a:xfrm>
            <a:off x="8644020" y="6638925"/>
            <a:ext cx="5349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3C27F94-D308-424E-A9E7-5D9E94B88A08}" type="slidenum">
              <a:rPr lang="en-US" sz="1100">
                <a:solidFill>
                  <a:srgbClr val="003366"/>
                </a:solidFill>
                <a:latin typeface="Arial Narrow"/>
              </a:rPr>
              <a:pPr algn="r"/>
              <a:t>‹#›</a:t>
            </a:fld>
            <a:endParaRPr lang="en-GB" sz="1100" dirty="0">
              <a:solidFill>
                <a:srgbClr val="003366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70028386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236176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1702253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839421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00733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317" y="652464"/>
            <a:ext cx="2214562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38" y="652464"/>
            <a:ext cx="6492875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645857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3093" y="1738319"/>
            <a:ext cx="8859837" cy="44291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238982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117" y="1738313"/>
            <a:ext cx="4359519" cy="213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3117" y="4029080"/>
            <a:ext cx="4359519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646973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1" descr="powerpoint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1"/>
          <a:stretch>
            <a:fillRect/>
          </a:stretch>
        </p:blipFill>
        <p:spPr bwMode="auto">
          <a:xfrm>
            <a:off x="0" y="0"/>
            <a:ext cx="9142535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337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313592" y="2646363"/>
            <a:ext cx="4683369" cy="1066800"/>
          </a:xfrm>
          <a:extLst/>
        </p:spPr>
        <p:txBody>
          <a:bodyPr wrap="none" tIns="45720" bIns="4572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4033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34461" y="3751263"/>
            <a:ext cx="3471497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00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486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38362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9379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8177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9772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55497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194072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49352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565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435" y="652464"/>
            <a:ext cx="2214196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918" y="652464"/>
            <a:ext cx="6504843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7187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20" y="652463"/>
            <a:ext cx="6362700" cy="877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9411792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1" descr="powerpoint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1"/>
          <a:stretch>
            <a:fillRect/>
          </a:stretch>
        </p:blipFill>
        <p:spPr bwMode="auto">
          <a:xfrm>
            <a:off x="0" y="0"/>
            <a:ext cx="9142535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337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313592" y="2646363"/>
            <a:ext cx="4683369" cy="1066800"/>
          </a:xfrm>
          <a:extLst/>
        </p:spPr>
        <p:txBody>
          <a:bodyPr wrap="none" tIns="45720" bIns="45720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4033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34461" y="3751263"/>
            <a:ext cx="3471497" cy="803275"/>
          </a:xfrm>
        </p:spPr>
        <p:txBody>
          <a:bodyPr lIns="182880"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6659071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4441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5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6860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918" y="1738319"/>
            <a:ext cx="4359520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117" y="1738319"/>
            <a:ext cx="4359519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4474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7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7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0104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7266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36008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941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werpoint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1"/>
            <a:ext cx="9144000" cy="66706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3040" y="652463"/>
            <a:ext cx="63627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78" y="1738319"/>
            <a:ext cx="88598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834140" y="660524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3C6E6F2-8A2A-4721-B70E-7C6AEE28B381}" type="slidenum">
              <a:rPr lang="en-US" sz="1200" smtClean="0">
                <a:solidFill>
                  <a:srgbClr val="01415B"/>
                </a:solidFill>
                <a:latin typeface="+mj-lt"/>
              </a:rPr>
              <a:pPr/>
              <a:t>‹#›</a:t>
            </a:fld>
            <a:endParaRPr lang="en-US" sz="1200" dirty="0">
              <a:solidFill>
                <a:srgbClr val="01415B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3" r:id="rId13"/>
  </p:sldLayoutIdLst>
  <p:transition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j-lt"/>
          <a:ea typeface="+mn-ea"/>
          <a:cs typeface="+mn-cs"/>
        </a:defRPr>
      </a:lvl1pPr>
      <a:lvl2pPr marL="571500" indent="-1857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j-lt"/>
        </a:defRPr>
      </a:lvl2pPr>
      <a:lvl3pPr marL="952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j-lt"/>
        </a:defRPr>
      </a:lvl3pPr>
      <a:lvl4pPr marL="1333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j-lt"/>
        </a:defRPr>
      </a:lvl4pPr>
      <a:lvl5pPr marL="19431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9" descr="powerpoint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1"/>
          <a:stretch>
            <a:fillRect/>
          </a:stretch>
        </p:blipFill>
        <p:spPr bwMode="auto">
          <a:xfrm>
            <a:off x="0" y="1"/>
            <a:ext cx="9144000" cy="667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920" y="652463"/>
            <a:ext cx="63627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922" y="1738319"/>
            <a:ext cx="885971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71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n-lt"/>
          <a:ea typeface="+mn-ea"/>
          <a:cs typeface="+mn-cs"/>
        </a:defRPr>
      </a:lvl1pPr>
      <a:lvl2pPr marL="571500" indent="-1857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n-lt"/>
        </a:defRPr>
      </a:lvl2pPr>
      <a:lvl3pPr marL="952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n-lt"/>
        </a:defRPr>
      </a:lvl3pPr>
      <a:lvl4pPr marL="1333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n-lt"/>
        </a:defRPr>
      </a:lvl4pPr>
      <a:lvl5pPr marL="19431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werpoint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0"/>
            <a:ext cx="9144000" cy="66706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3038" y="652463"/>
            <a:ext cx="63627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38" y="1738313"/>
            <a:ext cx="88598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834140" y="660516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3C6E6F2-8A2A-4721-B70E-7C6AEE28B381}" type="slidenum">
              <a:rPr lang="en-US" sz="1200" smtClean="0">
                <a:solidFill>
                  <a:srgbClr val="01415B"/>
                </a:solidFill>
                <a:latin typeface="Arial Narrow"/>
              </a:rPr>
              <a:pPr/>
              <a:t>‹#›</a:t>
            </a:fld>
            <a:endParaRPr lang="en-US" sz="1200" dirty="0">
              <a:solidFill>
                <a:srgbClr val="01415B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74898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  <p:transition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j-lt"/>
          <a:ea typeface="+mn-ea"/>
          <a:cs typeface="+mn-cs"/>
        </a:defRPr>
      </a:lvl1pPr>
      <a:lvl2pPr marL="571500" indent="-1857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j-lt"/>
        </a:defRPr>
      </a:lvl2pPr>
      <a:lvl3pPr marL="952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j-lt"/>
        </a:defRPr>
      </a:lvl3pPr>
      <a:lvl4pPr marL="1333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j-lt"/>
        </a:defRPr>
      </a:lvl4pPr>
      <a:lvl5pPr marL="19431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3040" y="3078"/>
            <a:ext cx="6362700" cy="71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78" y="1738319"/>
            <a:ext cx="88598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pic>
        <p:nvPicPr>
          <p:cNvPr id="5" name="Picture 4" descr="IDC_Sig_Hor_RGB_2.jpg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7643835" y="1"/>
            <a:ext cx="1500198" cy="591078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 bwMode="auto">
          <a:xfrm>
            <a:off x="0" y="57148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5780"/>
            </a:solidFill>
            <a:prstDash val="solid"/>
            <a:round/>
            <a:headEnd type="none" w="sm" len="sm"/>
            <a:tailEnd type="none" w="med" len="med"/>
          </a:ln>
          <a:effectLst/>
        </p:spPr>
      </p:cxnSp>
      <p:sp>
        <p:nvSpPr>
          <p:cNvPr id="9" name="TextBox 8"/>
          <p:cNvSpPr txBox="1"/>
          <p:nvPr userDrawn="1"/>
        </p:nvSpPr>
        <p:spPr>
          <a:xfrm>
            <a:off x="8827786" y="6625451"/>
            <a:ext cx="356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8A637CC9-D093-4075-BC64-CBA170FE0624}" type="slidenum">
              <a:rPr lang="en-GB" sz="1100" smtClean="0">
                <a:solidFill>
                  <a:srgbClr val="005780"/>
                </a:solidFill>
                <a:latin typeface="Arial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100" dirty="0">
              <a:solidFill>
                <a:srgbClr val="005780"/>
              </a:solidFill>
              <a:latin typeface="Arial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ransition/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rgbClr val="00578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j-lt"/>
          <a:ea typeface="+mn-ea"/>
          <a:cs typeface="+mn-cs"/>
        </a:defRPr>
      </a:lvl1pPr>
      <a:lvl2pPr marL="571500" indent="-1857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j-lt"/>
        </a:defRPr>
      </a:lvl2pPr>
      <a:lvl3pPr marL="952500" indent="-1905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j-lt"/>
        </a:defRPr>
      </a:lvl3pPr>
      <a:lvl4pPr marL="1333500" indent="-1905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j-lt"/>
        </a:defRPr>
      </a:lvl4pPr>
      <a:lvl5pPr marL="19431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3040" y="3078"/>
            <a:ext cx="6362700" cy="71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78" y="1738319"/>
            <a:ext cx="88598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pic>
        <p:nvPicPr>
          <p:cNvPr id="5" name="Picture 4" descr="IDC_Sig_Hor_RGB_2.jpg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7643835" y="1"/>
            <a:ext cx="1500198" cy="591078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 bwMode="auto">
          <a:xfrm>
            <a:off x="0" y="571480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5780"/>
            </a:solidFill>
            <a:prstDash val="solid"/>
            <a:round/>
            <a:headEnd type="none" w="sm" len="sm"/>
            <a:tailEnd type="none" w="med" len="med"/>
          </a:ln>
          <a:effectLst/>
        </p:spPr>
      </p:cxnSp>
      <p:sp>
        <p:nvSpPr>
          <p:cNvPr id="9" name="TextBox 8"/>
          <p:cNvSpPr txBox="1"/>
          <p:nvPr userDrawn="1"/>
        </p:nvSpPr>
        <p:spPr>
          <a:xfrm>
            <a:off x="8827786" y="6625451"/>
            <a:ext cx="356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8A637CC9-D093-4075-BC64-CBA170FE0624}" type="slidenum">
              <a:rPr lang="en-GB" sz="1100" smtClean="0">
                <a:solidFill>
                  <a:srgbClr val="005780"/>
                </a:solidFill>
                <a:latin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100" dirty="0">
              <a:solidFill>
                <a:srgbClr val="00578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ransition/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rgbClr val="00578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n-lt"/>
          <a:ea typeface="+mn-ea"/>
          <a:cs typeface="+mn-cs"/>
        </a:defRPr>
      </a:lvl1pPr>
      <a:lvl2pPr marL="571500" indent="-1857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n-lt"/>
        </a:defRPr>
      </a:lvl2pPr>
      <a:lvl3pPr marL="952500" indent="-1905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n-lt"/>
        </a:defRPr>
      </a:lvl3pPr>
      <a:lvl4pPr marL="1333500" indent="-1905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n-lt"/>
        </a:defRPr>
      </a:lvl4pPr>
      <a:lvl5pPr marL="19431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1" fontAlgn="base" hangingPunct="1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werpoint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1"/>
            <a:ext cx="9144000" cy="66706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3040" y="652463"/>
            <a:ext cx="63627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93" y="1738319"/>
            <a:ext cx="88598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834140" y="660527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3C6E6F2-8A2A-4721-B70E-7C6AEE28B381}" type="slidenum">
              <a:rPr lang="en-US" sz="1200" smtClean="0">
                <a:solidFill>
                  <a:srgbClr val="01415B"/>
                </a:solidFill>
                <a:latin typeface="Arial Narrow"/>
              </a:rPr>
              <a:pPr/>
              <a:t>‹#›</a:t>
            </a:fld>
            <a:endParaRPr lang="en-US" sz="1200" dirty="0">
              <a:solidFill>
                <a:srgbClr val="01415B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733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ransition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j-lt"/>
          <a:ea typeface="+mn-ea"/>
          <a:cs typeface="+mn-cs"/>
        </a:defRPr>
      </a:lvl1pPr>
      <a:lvl2pPr marL="571500" indent="-1857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j-lt"/>
        </a:defRPr>
      </a:lvl2pPr>
      <a:lvl3pPr marL="952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j-lt"/>
        </a:defRPr>
      </a:lvl3pPr>
      <a:lvl4pPr marL="1333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j-lt"/>
        </a:defRPr>
      </a:lvl4pPr>
      <a:lvl5pPr marL="19431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werpoint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1"/>
            <a:ext cx="9144000" cy="66706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3040" y="652463"/>
            <a:ext cx="63627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93" y="1738319"/>
            <a:ext cx="88598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834140" y="660527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3C6E6F2-8A2A-4721-B70E-7C6AEE28B381}" type="slidenum">
              <a:rPr lang="en-US" sz="1200" smtClean="0">
                <a:solidFill>
                  <a:srgbClr val="01415B"/>
                </a:solidFill>
                <a:latin typeface="Arial Narrow"/>
              </a:rPr>
              <a:pPr/>
              <a:t>‹#›</a:t>
            </a:fld>
            <a:endParaRPr lang="en-US" sz="1200" dirty="0">
              <a:solidFill>
                <a:srgbClr val="01415B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27745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ransition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j-lt"/>
          <a:ea typeface="+mn-ea"/>
          <a:cs typeface="+mn-cs"/>
        </a:defRPr>
      </a:lvl1pPr>
      <a:lvl2pPr marL="571500" indent="-1857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j-lt"/>
        </a:defRPr>
      </a:lvl2pPr>
      <a:lvl3pPr marL="952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j-lt"/>
        </a:defRPr>
      </a:lvl3pPr>
      <a:lvl4pPr marL="1333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j-lt"/>
        </a:defRPr>
      </a:lvl4pPr>
      <a:lvl5pPr marL="19431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werpoint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1"/>
            <a:ext cx="9144000" cy="66706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3040" y="652463"/>
            <a:ext cx="63627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93" y="1738319"/>
            <a:ext cx="88598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834140" y="660527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3C6E6F2-8A2A-4721-B70E-7C6AEE28B381}" type="slidenum">
              <a:rPr lang="en-US" sz="1200" smtClean="0">
                <a:solidFill>
                  <a:srgbClr val="01415B"/>
                </a:solidFill>
                <a:latin typeface="Arial Narrow"/>
              </a:rPr>
              <a:pPr/>
              <a:t>‹#›</a:t>
            </a:fld>
            <a:endParaRPr lang="en-US" sz="1200" dirty="0">
              <a:solidFill>
                <a:srgbClr val="01415B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21058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ransition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j-lt"/>
          <a:ea typeface="+mn-ea"/>
          <a:cs typeface="+mn-cs"/>
        </a:defRPr>
      </a:lvl1pPr>
      <a:lvl2pPr marL="571500" indent="-1857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j-lt"/>
        </a:defRPr>
      </a:lvl2pPr>
      <a:lvl3pPr marL="952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j-lt"/>
        </a:defRPr>
      </a:lvl3pPr>
      <a:lvl4pPr marL="1333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j-lt"/>
        </a:defRPr>
      </a:lvl4pPr>
      <a:lvl5pPr marL="19431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9" descr="powerpoint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1"/>
          <a:stretch>
            <a:fillRect/>
          </a:stretch>
        </p:blipFill>
        <p:spPr bwMode="auto">
          <a:xfrm>
            <a:off x="0" y="1"/>
            <a:ext cx="9144000" cy="667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920" y="652463"/>
            <a:ext cx="63627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922" y="1738319"/>
            <a:ext cx="885971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5095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n-lt"/>
          <a:ea typeface="+mn-ea"/>
          <a:cs typeface="+mn-cs"/>
        </a:defRPr>
      </a:lvl1pPr>
      <a:lvl2pPr marL="571500" indent="-1857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n-lt"/>
        </a:defRPr>
      </a:lvl2pPr>
      <a:lvl3pPr marL="952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n-lt"/>
        </a:defRPr>
      </a:lvl3pPr>
      <a:lvl4pPr marL="1333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n-lt"/>
        </a:defRPr>
      </a:lvl4pPr>
      <a:lvl5pPr marL="19431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9" descr="powerpoint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1"/>
          <a:stretch>
            <a:fillRect/>
          </a:stretch>
        </p:blipFill>
        <p:spPr bwMode="auto">
          <a:xfrm>
            <a:off x="0" y="1"/>
            <a:ext cx="9144000" cy="667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920" y="652463"/>
            <a:ext cx="63627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922" y="1738319"/>
            <a:ext cx="885971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4611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n-lt"/>
          <a:ea typeface="+mn-ea"/>
          <a:cs typeface="+mn-cs"/>
        </a:defRPr>
      </a:lvl1pPr>
      <a:lvl2pPr marL="571500" indent="-1857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n-lt"/>
        </a:defRPr>
      </a:lvl2pPr>
      <a:lvl3pPr marL="952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n-lt"/>
        </a:defRPr>
      </a:lvl3pPr>
      <a:lvl4pPr marL="1333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n-lt"/>
        </a:defRPr>
      </a:lvl4pPr>
      <a:lvl5pPr marL="19431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9" descr="powerpoint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1"/>
          <a:stretch>
            <a:fillRect/>
          </a:stretch>
        </p:blipFill>
        <p:spPr bwMode="auto">
          <a:xfrm>
            <a:off x="0" y="1"/>
            <a:ext cx="9144000" cy="667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920" y="652463"/>
            <a:ext cx="63627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922" y="1738319"/>
            <a:ext cx="885971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6334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 Narrow" pitchFamily="34" charset="0"/>
        </a:defRPr>
      </a:lvl9pPr>
    </p:titleStyle>
    <p:bodyStyle>
      <a:lvl1pPr marL="195263" indent="-1952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•"/>
        <a:defRPr b="1">
          <a:solidFill>
            <a:srgbClr val="01415B"/>
          </a:solidFill>
          <a:latin typeface="+mn-lt"/>
          <a:ea typeface="+mn-ea"/>
          <a:cs typeface="+mn-cs"/>
        </a:defRPr>
      </a:lvl1pPr>
      <a:lvl2pPr marL="571500" indent="-1857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Char char="–"/>
        <a:defRPr sz="1600">
          <a:solidFill>
            <a:srgbClr val="01415B"/>
          </a:solidFill>
          <a:latin typeface="+mn-lt"/>
        </a:defRPr>
      </a:lvl2pPr>
      <a:lvl3pPr marL="952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Wingdings" pitchFamily="2" charset="2"/>
        <a:buChar char=""/>
        <a:defRPr sz="1400">
          <a:solidFill>
            <a:srgbClr val="01415B"/>
          </a:solidFill>
          <a:latin typeface="+mn-lt"/>
        </a:defRPr>
      </a:lvl3pPr>
      <a:lvl4pPr marL="1333500" indent="-1905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rgbClr val="678D9D"/>
        </a:buClr>
        <a:buFont typeface="Symbol" pitchFamily="18" charset="2"/>
        <a:buChar char="-"/>
        <a:defRPr sz="1200">
          <a:solidFill>
            <a:srgbClr val="01415B"/>
          </a:solidFill>
          <a:latin typeface="+mn-lt"/>
        </a:defRPr>
      </a:lvl4pPr>
      <a:lvl5pPr marL="19431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5pPr>
      <a:lvl6pPr marL="24003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6pPr>
      <a:lvl7pPr marL="28575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7pPr>
      <a:lvl8pPr marL="33147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8pPr>
      <a:lvl9pPr marL="3771900" indent="-228600" algn="l" rtl="0" eaLnBrk="0" fontAlgn="base" hangingPunct="0">
        <a:spcBef>
          <a:spcPct val="30000"/>
        </a:spcBef>
        <a:spcAft>
          <a:spcPct val="0"/>
        </a:spcAft>
        <a:buClr>
          <a:srgbClr val="004182"/>
        </a:buClr>
        <a:buFont typeface="Wingdings" pitchFamily="2" charset="2"/>
        <a:buChar char="ú"/>
        <a:defRPr sz="1400">
          <a:solidFill>
            <a:srgbClr val="0041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564904"/>
            <a:ext cx="8472517" cy="2376264"/>
          </a:xfrm>
        </p:spPr>
        <p:txBody>
          <a:bodyPr wrap="square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2800" dirty="0" smtClean="0">
                <a:ea typeface="Calibri"/>
                <a:cs typeface="Times New Roman"/>
              </a:rPr>
              <a:t/>
            </a:r>
            <a:br>
              <a:rPr lang="en-ZA" sz="2800" dirty="0" smtClean="0">
                <a:ea typeface="Calibri"/>
                <a:cs typeface="Times New Roman"/>
              </a:rPr>
            </a:br>
            <a:r>
              <a:rPr lang="en-ZA" sz="2800" dirty="0">
                <a:ea typeface="Calibri"/>
                <a:cs typeface="Times New Roman"/>
              </a:rPr>
              <a:t/>
            </a:r>
            <a:br>
              <a:rPr lang="en-ZA" sz="2800" dirty="0">
                <a:ea typeface="Calibri"/>
                <a:cs typeface="Times New Roman"/>
              </a:rPr>
            </a:br>
            <a:r>
              <a:rPr lang="en-ZA" sz="2800" dirty="0" smtClean="0">
                <a:ea typeface="Calibri"/>
                <a:cs typeface="Times New Roman"/>
              </a:rPr>
              <a:t>Local Government Tourism Conference</a:t>
            </a:r>
            <a:r>
              <a:rPr lang="en-US" sz="3600" dirty="0">
                <a:latin typeface="Calibri"/>
                <a:ea typeface="Calibri"/>
                <a:cs typeface="Times New Roman"/>
              </a:rPr>
              <a:t/>
            </a:r>
            <a:br>
              <a:rPr lang="en-US" sz="3600" dirty="0">
                <a:latin typeface="Calibri"/>
                <a:ea typeface="Calibri"/>
                <a:cs typeface="Times New Roman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Moseketsi Mpeta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725144"/>
            <a:ext cx="3024336" cy="648072"/>
          </a:xfrm>
        </p:spPr>
        <p:txBody>
          <a:bodyPr/>
          <a:lstStyle/>
          <a:p>
            <a:pPr>
              <a:lnSpc>
                <a:spcPct val="75000"/>
              </a:lnSpc>
            </a:pPr>
            <a:endParaRPr lang="en-GB" sz="1600" dirty="0" smtClean="0">
              <a:solidFill>
                <a:srgbClr val="01415B"/>
              </a:solidFill>
            </a:endParaRPr>
          </a:p>
          <a:p>
            <a:pPr>
              <a:lnSpc>
                <a:spcPct val="75000"/>
              </a:lnSpc>
            </a:pPr>
            <a:r>
              <a:rPr lang="en-GB" sz="1600" dirty="0" smtClean="0">
                <a:solidFill>
                  <a:srgbClr val="01415B"/>
                </a:solidFill>
              </a:rPr>
              <a:t>30-31 March 2015</a:t>
            </a:r>
            <a:endParaRPr lang="en-GB" sz="1600" dirty="0" smtClean="0">
              <a:solidFill>
                <a:srgbClr val="01415B"/>
              </a:solidFill>
            </a:endParaRPr>
          </a:p>
          <a:p>
            <a:pPr>
              <a:lnSpc>
                <a:spcPct val="75000"/>
              </a:lnSpc>
            </a:pPr>
            <a:endParaRPr lang="en-GB" sz="1600" dirty="0">
              <a:solidFill>
                <a:srgbClr val="01415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3202" y="4956311"/>
            <a:ext cx="3470275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880"/>
          <a:lstStyle/>
          <a:p>
            <a:pPr eaLnBrk="0" hangingPunct="0">
              <a:lnSpc>
                <a:spcPct val="80000"/>
              </a:lnSpc>
              <a:spcBef>
                <a:spcPct val="25000"/>
              </a:spcBef>
              <a:buClr>
                <a:srgbClr val="678D9D"/>
              </a:buClr>
            </a:pPr>
            <a:r>
              <a:rPr lang="en-ZA" sz="1000" dirty="0">
                <a:solidFill>
                  <a:srgbClr val="01415B"/>
                </a:solidFill>
                <a:latin typeface="Arial Narrow" pitchFamily="34" charset="0"/>
              </a:rPr>
              <a:t>Industrial Development Corporation</a:t>
            </a:r>
          </a:p>
          <a:p>
            <a:pPr eaLnBrk="0" hangingPunct="0">
              <a:lnSpc>
                <a:spcPct val="80000"/>
              </a:lnSpc>
              <a:spcBef>
                <a:spcPct val="25000"/>
              </a:spcBef>
              <a:buClr>
                <a:srgbClr val="678D9D"/>
              </a:buClr>
            </a:pPr>
            <a:r>
              <a:rPr lang="en-ZA" sz="1000" dirty="0">
                <a:solidFill>
                  <a:srgbClr val="01415B"/>
                </a:solidFill>
                <a:latin typeface="Arial Narrow" pitchFamily="34" charset="0"/>
              </a:rPr>
              <a:t>19 Fredman Drive, Sandown</a:t>
            </a:r>
          </a:p>
          <a:p>
            <a:pPr eaLnBrk="0" hangingPunct="0">
              <a:lnSpc>
                <a:spcPct val="80000"/>
              </a:lnSpc>
              <a:spcBef>
                <a:spcPct val="25000"/>
              </a:spcBef>
              <a:buClr>
                <a:srgbClr val="678D9D"/>
              </a:buClr>
            </a:pPr>
            <a:r>
              <a:rPr lang="en-ZA" sz="1000" dirty="0">
                <a:solidFill>
                  <a:srgbClr val="01415B"/>
                </a:solidFill>
                <a:latin typeface="Arial Narrow" pitchFamily="34" charset="0"/>
              </a:rPr>
              <a:t>PO Box 784055, Sandton, 2146</a:t>
            </a:r>
          </a:p>
          <a:p>
            <a:pPr eaLnBrk="0" hangingPunct="0">
              <a:lnSpc>
                <a:spcPct val="80000"/>
              </a:lnSpc>
              <a:spcBef>
                <a:spcPct val="25000"/>
              </a:spcBef>
              <a:buClr>
                <a:srgbClr val="678D9D"/>
              </a:buClr>
            </a:pPr>
            <a:r>
              <a:rPr lang="en-ZA" sz="1000" dirty="0">
                <a:solidFill>
                  <a:srgbClr val="01415B"/>
                </a:solidFill>
                <a:latin typeface="Arial Narrow" pitchFamily="34" charset="0"/>
              </a:rPr>
              <a:t>South Africa</a:t>
            </a:r>
          </a:p>
          <a:p>
            <a:pPr eaLnBrk="0" hangingPunct="0">
              <a:lnSpc>
                <a:spcPct val="80000"/>
              </a:lnSpc>
              <a:spcBef>
                <a:spcPct val="25000"/>
              </a:spcBef>
              <a:buClr>
                <a:srgbClr val="678D9D"/>
              </a:buClr>
            </a:pPr>
            <a:r>
              <a:rPr lang="en-ZA" sz="1000" dirty="0">
                <a:solidFill>
                  <a:srgbClr val="01415B"/>
                </a:solidFill>
                <a:latin typeface="Arial Narrow" pitchFamily="34" charset="0"/>
              </a:rPr>
              <a:t>Telephone (011) 269 3000</a:t>
            </a:r>
          </a:p>
          <a:p>
            <a:pPr eaLnBrk="0" hangingPunct="0">
              <a:lnSpc>
                <a:spcPct val="80000"/>
              </a:lnSpc>
              <a:spcBef>
                <a:spcPct val="25000"/>
              </a:spcBef>
              <a:buClr>
                <a:srgbClr val="678D9D"/>
              </a:buClr>
            </a:pPr>
            <a:r>
              <a:rPr lang="en-ZA" sz="1000" dirty="0">
                <a:solidFill>
                  <a:srgbClr val="01415B"/>
                </a:solidFill>
                <a:latin typeface="Arial Narrow" pitchFamily="34" charset="0"/>
              </a:rPr>
              <a:t>Facsimile (011) 269 </a:t>
            </a:r>
            <a:r>
              <a:rPr lang="en-ZA" sz="1000" dirty="0" smtClean="0">
                <a:solidFill>
                  <a:srgbClr val="01415B"/>
                </a:solidFill>
                <a:latin typeface="Arial Narrow" pitchFamily="34" charset="0"/>
              </a:rPr>
              <a:t>3116</a:t>
            </a:r>
            <a:endParaRPr lang="en-ZA" sz="1000" dirty="0">
              <a:solidFill>
                <a:srgbClr val="01415B"/>
              </a:solidFill>
              <a:latin typeface="Arial Narrow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25000"/>
              </a:spcBef>
              <a:buClr>
                <a:srgbClr val="678D9D"/>
              </a:buClr>
            </a:pPr>
            <a:r>
              <a:rPr lang="en-ZA" sz="1000" dirty="0">
                <a:solidFill>
                  <a:srgbClr val="01415B"/>
                </a:solidFill>
                <a:latin typeface="Arial Narrow" pitchFamily="34" charset="0"/>
              </a:rPr>
              <a:t>E-mail callcentre@idc.co.za</a:t>
            </a:r>
          </a:p>
          <a:p>
            <a:pPr eaLnBrk="0" hangingPunct="0">
              <a:lnSpc>
                <a:spcPct val="80000"/>
              </a:lnSpc>
              <a:spcBef>
                <a:spcPct val="25000"/>
              </a:spcBef>
              <a:buClr>
                <a:srgbClr val="678D9D"/>
              </a:buClr>
            </a:pPr>
            <a:endParaRPr lang="en-ZA" sz="1000" dirty="0">
              <a:solidFill>
                <a:srgbClr val="01415B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4329" y="2719390"/>
            <a:ext cx="4683125" cy="1066800"/>
          </a:xfrm>
        </p:spPr>
        <p:txBody>
          <a:bodyPr/>
          <a:lstStyle/>
          <a:p>
            <a:r>
              <a:rPr lang="en-GB" sz="2800" dirty="0" smtClean="0"/>
              <a:t>Thank you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91"/>
          <p:cNvSpPr>
            <a:spLocks noGrp="1" noChangeArrowheads="1"/>
          </p:cNvSpPr>
          <p:nvPr>
            <p:ph type="title"/>
          </p:nvPr>
        </p:nvSpPr>
        <p:spPr>
          <a:xfrm>
            <a:off x="172920" y="595316"/>
            <a:ext cx="6362700" cy="877887"/>
          </a:xfrm>
        </p:spPr>
        <p:txBody>
          <a:bodyPr/>
          <a:lstStyle/>
          <a:p>
            <a:r>
              <a:rPr lang="en-ZA" altLang="en-US" smtClean="0"/>
              <a:t>IDC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2250" indent="-222250" eaLnBrk="1" hangingPunct="1">
              <a:lnSpc>
                <a:spcPct val="130000"/>
              </a:lnSpc>
              <a:spcAft>
                <a:spcPct val="30000"/>
              </a:spcAft>
              <a:buClr>
                <a:srgbClr val="D8B152"/>
              </a:buClr>
              <a:buSzPct val="120000"/>
              <a:tabLst>
                <a:tab pos="381000" algn="l"/>
              </a:tabLs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Self-financing state-owned development finance institution (Act No 22 of 1940)</a:t>
            </a:r>
          </a:p>
          <a:p>
            <a:pPr marL="222250" indent="-222250" eaLnBrk="1" hangingPunct="1">
              <a:lnSpc>
                <a:spcPct val="130000"/>
              </a:lnSpc>
              <a:spcAft>
                <a:spcPct val="30000"/>
              </a:spcAft>
              <a:buClr>
                <a:srgbClr val="D8B152"/>
              </a:buClr>
              <a:buSzPct val="120000"/>
              <a:tabLst>
                <a:tab pos="381000" algn="l"/>
              </a:tabLs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Provides financing to entrepreneurs engaged in competitive industries</a:t>
            </a:r>
          </a:p>
          <a:p>
            <a:pPr marL="222250" indent="-222250" eaLnBrk="1" hangingPunct="1">
              <a:lnSpc>
                <a:spcPct val="130000"/>
              </a:lnSpc>
              <a:spcAft>
                <a:spcPct val="30000"/>
              </a:spcAft>
              <a:buClr>
                <a:srgbClr val="D8B152"/>
              </a:buClr>
              <a:buSzPct val="120000"/>
              <a:tabLst>
                <a:tab pos="381000" algn="l"/>
              </a:tabLs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Follows normal company policy and procedures in its operations</a:t>
            </a:r>
          </a:p>
          <a:p>
            <a:pPr marL="222250" indent="-222250" eaLnBrk="1" hangingPunct="1">
              <a:lnSpc>
                <a:spcPct val="130000"/>
              </a:lnSpc>
              <a:spcAft>
                <a:spcPct val="30000"/>
              </a:spcAft>
              <a:buClr>
                <a:srgbClr val="D8B152"/>
              </a:buClr>
              <a:buSzPct val="120000"/>
              <a:tabLst>
                <a:tab pos="381000" algn="l"/>
              </a:tabLs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Pays income tax at corporate rates and dividends to its shareholder</a:t>
            </a:r>
          </a:p>
          <a:p>
            <a:pPr marL="222250" indent="-222250" eaLnBrk="1" hangingPunct="1">
              <a:lnSpc>
                <a:spcPct val="130000"/>
              </a:lnSpc>
              <a:spcAft>
                <a:spcPct val="30000"/>
              </a:spcAft>
              <a:buClr>
                <a:srgbClr val="D8B152"/>
              </a:buClr>
              <a:buSzPct val="120000"/>
              <a:tabLst>
                <a:tab pos="381000" algn="l"/>
              </a:tabLs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Independent Board of Directors </a:t>
            </a:r>
          </a:p>
          <a:p>
            <a:pPr marL="222250" indent="-222250" eaLnBrk="1" hangingPunct="1">
              <a:lnSpc>
                <a:spcPct val="130000"/>
              </a:lnSpc>
              <a:spcAft>
                <a:spcPct val="30000"/>
              </a:spcAft>
              <a:buClr>
                <a:srgbClr val="D8B152"/>
              </a:buClr>
              <a:buSzPct val="120000"/>
              <a:tabLst>
                <a:tab pos="381000" algn="l"/>
              </a:tabLs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Reports on a fully consolidated basis, with its Annual Report freely available to the public</a:t>
            </a:r>
          </a:p>
          <a:p>
            <a:pPr>
              <a:defRPr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646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IDC Overview</a:t>
            </a:r>
          </a:p>
        </p:txBody>
      </p:sp>
      <p:grpSp>
        <p:nvGrpSpPr>
          <p:cNvPr id="5123" name="Group 19"/>
          <p:cNvGrpSpPr>
            <a:grpSpLocks noGrp="1"/>
          </p:cNvGrpSpPr>
          <p:nvPr>
            <p:ph idx="1"/>
          </p:nvPr>
        </p:nvGrpSpPr>
        <p:grpSpPr bwMode="auto">
          <a:xfrm>
            <a:off x="172915" y="1738314"/>
            <a:ext cx="8247185" cy="4471543"/>
            <a:chOff x="528" y="720"/>
            <a:chExt cx="5516" cy="2019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528" y="720"/>
              <a:ext cx="177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buSzPct val="120000"/>
                <a:buFontTx/>
                <a:buChar char="•"/>
                <a:defRPr/>
              </a:pPr>
              <a:r>
                <a:rPr lang="en-GB" sz="1800" i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  </a:t>
              </a:r>
              <a:r>
                <a:rPr lang="en-GB" sz="1800" i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The IDC’s Mandate ...</a:t>
              </a:r>
            </a:p>
          </p:txBody>
        </p:sp>
        <p:grpSp>
          <p:nvGrpSpPr>
            <p:cNvPr id="5125" name="Group 7"/>
            <p:cNvGrpSpPr>
              <a:grpSpLocks/>
            </p:cNvGrpSpPr>
            <p:nvPr/>
          </p:nvGrpSpPr>
          <p:grpSpPr bwMode="auto">
            <a:xfrm>
              <a:off x="1586" y="771"/>
              <a:ext cx="1712" cy="1112"/>
              <a:chOff x="1114" y="1619"/>
              <a:chExt cx="1712" cy="1112"/>
            </a:xfrm>
          </p:grpSpPr>
          <p:grpSp>
            <p:nvGrpSpPr>
              <p:cNvPr id="5127" name="Group 8"/>
              <p:cNvGrpSpPr>
                <a:grpSpLocks/>
              </p:cNvGrpSpPr>
              <p:nvPr/>
            </p:nvGrpSpPr>
            <p:grpSpPr bwMode="auto">
              <a:xfrm>
                <a:off x="1114" y="1619"/>
                <a:ext cx="1712" cy="1112"/>
                <a:chOff x="1728" y="1344"/>
                <a:chExt cx="1920" cy="1248"/>
              </a:xfrm>
            </p:grpSpPr>
            <p:sp>
              <p:nvSpPr>
                <p:cNvPr id="5131" name="Freeform 9"/>
                <p:cNvSpPr>
                  <a:spLocks/>
                </p:cNvSpPr>
                <p:nvPr/>
              </p:nvSpPr>
              <p:spPr bwMode="auto">
                <a:xfrm>
                  <a:off x="2688" y="1344"/>
                  <a:ext cx="480" cy="624"/>
                </a:xfrm>
                <a:custGeom>
                  <a:avLst/>
                  <a:gdLst>
                    <a:gd name="T0" fmla="*/ 0 w 480"/>
                    <a:gd name="T1" fmla="*/ 0 h 624"/>
                    <a:gd name="T2" fmla="*/ 0 w 480"/>
                    <a:gd name="T3" fmla="*/ 624 h 624"/>
                    <a:gd name="T4" fmla="*/ 480 w 480"/>
                    <a:gd name="T5" fmla="*/ 528 h 624"/>
                    <a:gd name="T6" fmla="*/ 0 w 480"/>
                    <a:gd name="T7" fmla="*/ 0 h 6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0"/>
                    <a:gd name="T13" fmla="*/ 0 h 624"/>
                    <a:gd name="T14" fmla="*/ 480 w 480"/>
                    <a:gd name="T15" fmla="*/ 624 h 6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0" h="624">
                      <a:moveTo>
                        <a:pt x="0" y="0"/>
                      </a:moveTo>
                      <a:lnTo>
                        <a:pt x="0" y="624"/>
                      </a:lnTo>
                      <a:lnTo>
                        <a:pt x="480" y="5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mtClean="0">
                    <a:solidFill>
                      <a:prstClr val="black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132" name="Freeform 10"/>
                <p:cNvSpPr>
                  <a:spLocks/>
                </p:cNvSpPr>
                <p:nvPr/>
              </p:nvSpPr>
              <p:spPr bwMode="auto">
                <a:xfrm flipH="1">
                  <a:off x="2208" y="1344"/>
                  <a:ext cx="480" cy="624"/>
                </a:xfrm>
                <a:custGeom>
                  <a:avLst/>
                  <a:gdLst>
                    <a:gd name="T0" fmla="*/ 0 w 480"/>
                    <a:gd name="T1" fmla="*/ 0 h 624"/>
                    <a:gd name="T2" fmla="*/ 0 w 480"/>
                    <a:gd name="T3" fmla="*/ 624 h 624"/>
                    <a:gd name="T4" fmla="*/ 480 w 480"/>
                    <a:gd name="T5" fmla="*/ 528 h 624"/>
                    <a:gd name="T6" fmla="*/ 0 w 480"/>
                    <a:gd name="T7" fmla="*/ 0 h 6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0"/>
                    <a:gd name="T13" fmla="*/ 0 h 624"/>
                    <a:gd name="T14" fmla="*/ 480 w 480"/>
                    <a:gd name="T15" fmla="*/ 624 h 6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0" h="624">
                      <a:moveTo>
                        <a:pt x="0" y="0"/>
                      </a:moveTo>
                      <a:lnTo>
                        <a:pt x="0" y="624"/>
                      </a:lnTo>
                      <a:lnTo>
                        <a:pt x="480" y="5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mtClean="0">
                    <a:solidFill>
                      <a:prstClr val="black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133" name="Freeform 11"/>
                <p:cNvSpPr>
                  <a:spLocks/>
                </p:cNvSpPr>
                <p:nvPr/>
              </p:nvSpPr>
              <p:spPr bwMode="auto">
                <a:xfrm>
                  <a:off x="2688" y="1902"/>
                  <a:ext cx="960" cy="690"/>
                </a:xfrm>
                <a:custGeom>
                  <a:avLst/>
                  <a:gdLst>
                    <a:gd name="T0" fmla="*/ 0 w 960"/>
                    <a:gd name="T1" fmla="*/ 114 h 690"/>
                    <a:gd name="T2" fmla="*/ 515 w 960"/>
                    <a:gd name="T3" fmla="*/ 0 h 690"/>
                    <a:gd name="T4" fmla="*/ 960 w 960"/>
                    <a:gd name="T5" fmla="*/ 450 h 690"/>
                    <a:gd name="T6" fmla="*/ 48 w 960"/>
                    <a:gd name="T7" fmla="*/ 690 h 690"/>
                    <a:gd name="T8" fmla="*/ 0 w 960"/>
                    <a:gd name="T9" fmla="*/ 690 h 690"/>
                    <a:gd name="T10" fmla="*/ 0 w 960"/>
                    <a:gd name="T11" fmla="*/ 114 h 6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0"/>
                    <a:gd name="T19" fmla="*/ 0 h 690"/>
                    <a:gd name="T20" fmla="*/ 960 w 960"/>
                    <a:gd name="T21" fmla="*/ 690 h 69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0" h="690">
                      <a:moveTo>
                        <a:pt x="0" y="114"/>
                      </a:moveTo>
                      <a:lnTo>
                        <a:pt x="515" y="0"/>
                      </a:lnTo>
                      <a:lnTo>
                        <a:pt x="960" y="450"/>
                      </a:lnTo>
                      <a:lnTo>
                        <a:pt x="48" y="690"/>
                      </a:lnTo>
                      <a:lnTo>
                        <a:pt x="0" y="690"/>
                      </a:lnTo>
                      <a:lnTo>
                        <a:pt x="0" y="114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mtClean="0">
                    <a:solidFill>
                      <a:prstClr val="black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5134" name="Freeform 12"/>
                <p:cNvSpPr>
                  <a:spLocks/>
                </p:cNvSpPr>
                <p:nvPr/>
              </p:nvSpPr>
              <p:spPr bwMode="auto">
                <a:xfrm flipH="1">
                  <a:off x="1728" y="1902"/>
                  <a:ext cx="960" cy="690"/>
                </a:xfrm>
                <a:custGeom>
                  <a:avLst/>
                  <a:gdLst>
                    <a:gd name="T0" fmla="*/ 0 w 960"/>
                    <a:gd name="T1" fmla="*/ 114 h 690"/>
                    <a:gd name="T2" fmla="*/ 515 w 960"/>
                    <a:gd name="T3" fmla="*/ 0 h 690"/>
                    <a:gd name="T4" fmla="*/ 960 w 960"/>
                    <a:gd name="T5" fmla="*/ 450 h 690"/>
                    <a:gd name="T6" fmla="*/ 48 w 960"/>
                    <a:gd name="T7" fmla="*/ 690 h 690"/>
                    <a:gd name="T8" fmla="*/ 0 w 960"/>
                    <a:gd name="T9" fmla="*/ 690 h 690"/>
                    <a:gd name="T10" fmla="*/ 0 w 960"/>
                    <a:gd name="T11" fmla="*/ 114 h 6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0"/>
                    <a:gd name="T19" fmla="*/ 0 h 690"/>
                    <a:gd name="T20" fmla="*/ 960 w 960"/>
                    <a:gd name="T21" fmla="*/ 690 h 69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0" h="690">
                      <a:moveTo>
                        <a:pt x="0" y="114"/>
                      </a:moveTo>
                      <a:lnTo>
                        <a:pt x="515" y="0"/>
                      </a:lnTo>
                      <a:lnTo>
                        <a:pt x="960" y="450"/>
                      </a:lnTo>
                      <a:lnTo>
                        <a:pt x="48" y="690"/>
                      </a:lnTo>
                      <a:lnTo>
                        <a:pt x="0" y="690"/>
                      </a:lnTo>
                      <a:lnTo>
                        <a:pt x="0" y="114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mtClean="0">
                    <a:solidFill>
                      <a:prstClr val="black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sp>
            <p:nvSpPr>
              <p:cNvPr id="5128" name="Text Box 13"/>
              <p:cNvSpPr txBox="1">
                <a:spLocks noChangeArrowheads="1"/>
              </p:cNvSpPr>
              <p:nvPr/>
            </p:nvSpPr>
            <p:spPr bwMode="auto">
              <a:xfrm rot="20731798">
                <a:off x="1917" y="2307"/>
                <a:ext cx="756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GB" altLang="en-US" sz="1200" i="1" smtClean="0">
                    <a:solidFill>
                      <a:srgbClr val="000066"/>
                    </a:solidFill>
                    <a:cs typeface="+mn-cs"/>
                  </a:rPr>
                  <a:t>Development </a:t>
                </a:r>
              </a:p>
              <a:p>
                <a:pPr eaLnBrk="1" hangingPunct="1"/>
                <a:r>
                  <a:rPr lang="en-GB" altLang="en-US" sz="1200" i="1" smtClean="0">
                    <a:solidFill>
                      <a:srgbClr val="000066"/>
                    </a:solidFill>
                    <a:cs typeface="+mn-cs"/>
                  </a:rPr>
                  <a:t>Impact</a:t>
                </a:r>
              </a:p>
            </p:txBody>
          </p:sp>
          <p:sp>
            <p:nvSpPr>
              <p:cNvPr id="5129" name="Text Box 14"/>
              <p:cNvSpPr txBox="1">
                <a:spLocks noChangeArrowheads="1"/>
              </p:cNvSpPr>
              <p:nvPr/>
            </p:nvSpPr>
            <p:spPr bwMode="auto">
              <a:xfrm rot="853808">
                <a:off x="1349" y="2317"/>
                <a:ext cx="533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GB" altLang="en-US" sz="1200" i="1" smtClean="0">
                    <a:solidFill>
                      <a:srgbClr val="000066"/>
                    </a:solidFill>
                    <a:cs typeface="+mn-cs"/>
                  </a:rPr>
                  <a:t>Financial</a:t>
                </a:r>
              </a:p>
              <a:p>
                <a:pPr eaLnBrk="1" hangingPunct="1"/>
                <a:r>
                  <a:rPr lang="en-GB" altLang="en-US" sz="1200" i="1" smtClean="0">
                    <a:solidFill>
                      <a:srgbClr val="000066"/>
                    </a:solidFill>
                    <a:cs typeface="+mn-cs"/>
                  </a:rPr>
                  <a:t>return</a:t>
                </a:r>
              </a:p>
            </p:txBody>
          </p:sp>
          <p:sp>
            <p:nvSpPr>
              <p:cNvPr id="5130" name="Text Box 15"/>
              <p:cNvSpPr txBox="1">
                <a:spLocks noChangeArrowheads="1"/>
              </p:cNvSpPr>
              <p:nvPr/>
            </p:nvSpPr>
            <p:spPr bwMode="auto">
              <a:xfrm rot="-7590">
                <a:off x="1756" y="1884"/>
                <a:ext cx="1058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GB" altLang="en-US" sz="1200" i="1" smtClean="0">
                    <a:solidFill>
                      <a:prstClr val="white"/>
                    </a:solidFill>
                    <a:cs typeface="+mn-cs"/>
                  </a:rPr>
                  <a:t>Role in</a:t>
                </a:r>
              </a:p>
              <a:p>
                <a:pPr eaLnBrk="1" hangingPunct="1"/>
                <a:r>
                  <a:rPr lang="en-GB" altLang="en-US" sz="1200" i="1" smtClean="0">
                    <a:solidFill>
                      <a:prstClr val="white"/>
                    </a:solidFill>
                    <a:cs typeface="+mn-cs"/>
                  </a:rPr>
                  <a:t>the economy</a:t>
                </a:r>
              </a:p>
            </p:txBody>
          </p:sp>
        </p:grp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528" y="2022"/>
              <a:ext cx="5516" cy="7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22250" indent="-222250">
                <a:spcBef>
                  <a:spcPct val="20000"/>
                </a:spcBef>
                <a:buSzPct val="120000"/>
                <a:buFontTx/>
                <a:buChar char="•"/>
                <a:tabLst>
                  <a:tab pos="381000" algn="l"/>
                </a:tabLst>
                <a:defRPr/>
              </a:pPr>
              <a:r>
                <a:rPr lang="en-US" sz="1800" i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Contribute to the generation of  balanced, sustainable economic growth in South Africa and Africa</a:t>
              </a:r>
            </a:p>
            <a:p>
              <a:pPr marL="222250" indent="-222250">
                <a:spcBef>
                  <a:spcPct val="20000"/>
                </a:spcBef>
                <a:buSzPct val="120000"/>
                <a:buFontTx/>
                <a:buChar char="•"/>
                <a:tabLst>
                  <a:tab pos="381000" algn="l"/>
                </a:tabLst>
                <a:defRPr/>
              </a:pPr>
              <a:r>
                <a:rPr lang="en-US" sz="1800" i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Economically empower the South African and African population</a:t>
              </a:r>
            </a:p>
            <a:p>
              <a:pPr marL="222250" indent="-222250">
                <a:spcBef>
                  <a:spcPct val="20000"/>
                </a:spcBef>
                <a:buSzPct val="120000"/>
                <a:buFontTx/>
                <a:buChar char="•"/>
                <a:tabLst>
                  <a:tab pos="381000" algn="l"/>
                </a:tabLst>
                <a:defRPr/>
              </a:pPr>
              <a:r>
                <a:rPr lang="en-US" sz="1800" i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Promote entrepreneurship through the building of competitive industries and enterprises based on sound business principles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07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1" y="652463"/>
            <a:ext cx="8143378" cy="877887"/>
          </a:xfrm>
        </p:spPr>
        <p:txBody>
          <a:bodyPr/>
          <a:lstStyle/>
          <a:p>
            <a:r>
              <a:rPr lang="en-GB" sz="2800" dirty="0" smtClean="0"/>
              <a:t>Introduction to IDC Tourism SBU Funding Activities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2" y="1844824"/>
            <a:ext cx="849694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prstClr val="black"/>
                </a:solidFill>
                <a:latin typeface="Arial Narrow"/>
              </a:rPr>
              <a:t>Sectors covered by SBU: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2" y="3861048"/>
            <a:ext cx="849694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prstClr val="black"/>
                </a:solidFill>
                <a:latin typeface="Arial Narrow"/>
              </a:rPr>
              <a:t>SBU Approach to development of these sectors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30" y="2204904"/>
            <a:ext cx="83529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indent="-1828800"/>
            <a:r>
              <a:rPr lang="en-US" sz="1400" b="1" dirty="0" smtClean="0">
                <a:solidFill>
                  <a:prstClr val="black"/>
                </a:solidFill>
              </a:rPr>
              <a:t>Accommodation</a:t>
            </a:r>
            <a:r>
              <a:rPr lang="en-US" sz="1400" dirty="0" smtClean="0">
                <a:solidFill>
                  <a:prstClr val="black"/>
                </a:solidFill>
              </a:rPr>
              <a:t>: 	Hotels, guest houses, game lodges (efficiency of room size currently under review)</a:t>
            </a:r>
          </a:p>
          <a:p>
            <a:pPr marL="1828800" indent="-1828800"/>
            <a:r>
              <a:rPr lang="en-US" sz="1400" b="1" dirty="0" smtClean="0">
                <a:solidFill>
                  <a:prstClr val="black"/>
                </a:solidFill>
              </a:rPr>
              <a:t>Niche Tourism</a:t>
            </a:r>
            <a:r>
              <a:rPr lang="en-US" sz="1400" dirty="0" smtClean="0">
                <a:solidFill>
                  <a:prstClr val="black"/>
                </a:solidFill>
              </a:rPr>
              <a:t>: 	Adventure &amp; sports tourism, business tourism, attractions (including theme parks and natural attractions), health tourism.</a:t>
            </a:r>
          </a:p>
          <a:p>
            <a:pPr marL="1828800" indent="-1828800"/>
            <a:r>
              <a:rPr lang="en-US" sz="1400" b="1" dirty="0" smtClean="0">
                <a:solidFill>
                  <a:prstClr val="black"/>
                </a:solidFill>
              </a:rPr>
              <a:t>Exclusions</a:t>
            </a:r>
            <a:r>
              <a:rPr lang="en-US" sz="1400" dirty="0" smtClean="0">
                <a:solidFill>
                  <a:prstClr val="black"/>
                </a:solidFill>
              </a:rPr>
              <a:t>: 	Stand alone restaurants (unless linked to an attraction), casinos and gambling facilities, property development, timeshare/fractional developments.</a:t>
            </a:r>
          </a:p>
          <a:p>
            <a:pPr marL="1828800" indent="-1828800"/>
            <a:r>
              <a:rPr lang="en-US" sz="1400" dirty="0">
                <a:solidFill>
                  <a:prstClr val="black"/>
                </a:solidFill>
              </a:rPr>
              <a:t>	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30" y="4203165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Proactive development of  projects in subsectors through identifying potential projects, project scoping, pre-feasibility and feasibility studies.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Assessment and funding of applications as received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Active participation and sponsorship of industry events (HICA, AHIF, </a:t>
            </a:r>
            <a:r>
              <a:rPr lang="en-US" sz="1400" dirty="0" err="1" smtClean="0">
                <a:solidFill>
                  <a:prstClr val="black"/>
                </a:solidFill>
              </a:rPr>
              <a:t>Imvelo</a:t>
            </a:r>
            <a:r>
              <a:rPr lang="en-US" sz="1400" dirty="0" smtClean="0">
                <a:solidFill>
                  <a:prstClr val="black"/>
                </a:solidFill>
              </a:rPr>
              <a:t> Awards </a:t>
            </a:r>
            <a:r>
              <a:rPr lang="en-US" sz="1400" dirty="0" err="1" smtClean="0">
                <a:solidFill>
                  <a:prstClr val="black"/>
                </a:solidFill>
              </a:rPr>
              <a:t>etc</a:t>
            </a:r>
            <a:r>
              <a:rPr lang="en-US" sz="1400" dirty="0" smtClean="0">
                <a:solidFill>
                  <a:prstClr val="black"/>
                </a:solidFill>
              </a:rPr>
              <a:t>)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2" y="5229200"/>
            <a:ext cx="849694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prstClr val="black"/>
                </a:solidFill>
                <a:latin typeface="Arial Narrow"/>
              </a:rPr>
              <a:t>Key elements to IDC’s funding approach outside RSA: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30" y="5571237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Strategic alignment towards supporting development of business-oriented accommodation supply in ROA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Funding outside RSA </a:t>
            </a:r>
            <a:r>
              <a:rPr lang="en-US" sz="1400" b="1" dirty="0" smtClean="0">
                <a:solidFill>
                  <a:prstClr val="black"/>
                </a:solidFill>
              </a:rPr>
              <a:t>largely limited to debt funding</a:t>
            </a:r>
          </a:p>
        </p:txBody>
      </p:sp>
    </p:spTree>
    <p:extLst>
      <p:ext uri="{BB962C8B-B14F-4D97-AF65-F5344CB8AC3E}">
        <p14:creationId xmlns:p14="http://schemas.microsoft.com/office/powerpoint/2010/main" val="643018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7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920" y="595316"/>
            <a:ext cx="6362700" cy="877887"/>
          </a:xfrm>
        </p:spPr>
        <p:txBody>
          <a:bodyPr/>
          <a:lstStyle/>
          <a:p>
            <a:r>
              <a:rPr lang="en-ZA" altLang="en-US" smtClean="0"/>
              <a:t>Financing Criteria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2936" y="1738319"/>
            <a:ext cx="4492869" cy="4429125"/>
          </a:xfrm>
        </p:spPr>
        <p:txBody>
          <a:bodyPr/>
          <a:lstStyle/>
          <a:p>
            <a:r>
              <a:rPr lang="en-ZA" altLang="en-US" sz="1600" smtClean="0"/>
              <a:t>R1m </a:t>
            </a:r>
            <a:r>
              <a:rPr lang="en-ZA" altLang="en-US" sz="1600" smtClean="0">
                <a:solidFill>
                  <a:srgbClr val="FF0000"/>
                </a:solidFill>
              </a:rPr>
              <a:t>minimum loan</a:t>
            </a:r>
            <a:r>
              <a:rPr lang="en-ZA" altLang="en-US" sz="1600" smtClean="0"/>
              <a:t> amount (RSA)</a:t>
            </a:r>
          </a:p>
          <a:p>
            <a:pPr>
              <a:buFontTx/>
              <a:buNone/>
            </a:pPr>
            <a:endParaRPr lang="en-ZA" altLang="en-US" sz="1600" smtClean="0"/>
          </a:p>
          <a:p>
            <a:r>
              <a:rPr lang="en-ZA" altLang="en-US" sz="1600" smtClean="0">
                <a:solidFill>
                  <a:srgbClr val="FF0000"/>
                </a:solidFill>
              </a:rPr>
              <a:t>R15m</a:t>
            </a:r>
            <a:r>
              <a:rPr lang="en-ZA" altLang="en-US" sz="1600" smtClean="0"/>
              <a:t> minimum project size </a:t>
            </a:r>
            <a:r>
              <a:rPr lang="en-ZA" altLang="en-US" sz="1600" smtClean="0">
                <a:solidFill>
                  <a:srgbClr val="FF0000"/>
                </a:solidFill>
              </a:rPr>
              <a:t>(SACU)</a:t>
            </a:r>
          </a:p>
          <a:p>
            <a:pPr>
              <a:buFontTx/>
              <a:buNone/>
            </a:pPr>
            <a:endParaRPr lang="en-ZA" altLang="en-US" sz="1600" smtClean="0"/>
          </a:p>
          <a:p>
            <a:r>
              <a:rPr lang="en-ZA" altLang="en-US" sz="1600" smtClean="0">
                <a:solidFill>
                  <a:srgbClr val="FF0000"/>
                </a:solidFill>
              </a:rPr>
              <a:t>USD 5m</a:t>
            </a:r>
            <a:r>
              <a:rPr lang="en-ZA" altLang="en-US" sz="1600" smtClean="0"/>
              <a:t> minimum project size </a:t>
            </a:r>
            <a:r>
              <a:rPr lang="en-ZA" altLang="en-US" sz="1600" smtClean="0">
                <a:solidFill>
                  <a:srgbClr val="FF0000"/>
                </a:solidFill>
              </a:rPr>
              <a:t>(SADC)</a:t>
            </a:r>
          </a:p>
          <a:p>
            <a:pPr>
              <a:buFontTx/>
              <a:buNone/>
            </a:pPr>
            <a:endParaRPr lang="en-ZA" altLang="en-US" sz="1600" smtClean="0"/>
          </a:p>
          <a:p>
            <a:r>
              <a:rPr lang="en-ZA" altLang="en-US" sz="1600" smtClean="0">
                <a:solidFill>
                  <a:srgbClr val="FF0000"/>
                </a:solidFill>
              </a:rPr>
              <a:t>USD 25m</a:t>
            </a:r>
            <a:r>
              <a:rPr lang="en-ZA" altLang="en-US" sz="1600" smtClean="0"/>
              <a:t> minimum project size </a:t>
            </a:r>
            <a:r>
              <a:rPr lang="en-ZA" altLang="en-US" sz="1600" smtClean="0">
                <a:solidFill>
                  <a:srgbClr val="FF0000"/>
                </a:solidFill>
              </a:rPr>
              <a:t>(Rest of Africa)</a:t>
            </a:r>
          </a:p>
          <a:p>
            <a:pPr>
              <a:buFontTx/>
              <a:buNone/>
            </a:pPr>
            <a:endParaRPr lang="en-ZA" altLang="en-US" sz="1600" smtClean="0"/>
          </a:p>
          <a:p>
            <a:r>
              <a:rPr lang="en-ZA" altLang="en-US" sz="1600" smtClean="0"/>
              <a:t>Project must be </a:t>
            </a:r>
            <a:r>
              <a:rPr lang="en-ZA" altLang="en-US" sz="1600" smtClean="0">
                <a:solidFill>
                  <a:srgbClr val="FF0000"/>
                </a:solidFill>
              </a:rPr>
              <a:t>economically viable</a:t>
            </a:r>
            <a:r>
              <a:rPr lang="en-ZA" altLang="en-US" sz="1600" smtClean="0"/>
              <a:t> </a:t>
            </a:r>
          </a:p>
          <a:p>
            <a:pPr>
              <a:buFontTx/>
              <a:buNone/>
            </a:pPr>
            <a:endParaRPr lang="en-ZA" altLang="en-US" sz="1600" smtClean="0"/>
          </a:p>
          <a:p>
            <a:r>
              <a:rPr lang="en-ZA" altLang="en-US" sz="1600" smtClean="0"/>
              <a:t>Financial </a:t>
            </a:r>
            <a:r>
              <a:rPr lang="en-ZA" altLang="en-US" sz="1600" smtClean="0">
                <a:solidFill>
                  <a:srgbClr val="FF0000"/>
                </a:solidFill>
              </a:rPr>
              <a:t>contribution </a:t>
            </a:r>
            <a:r>
              <a:rPr lang="en-ZA" altLang="en-US" sz="1600" smtClean="0"/>
              <a:t>of at </a:t>
            </a:r>
            <a:r>
              <a:rPr lang="en-ZA" altLang="en-US" sz="1600" smtClean="0">
                <a:solidFill>
                  <a:srgbClr val="FF0000"/>
                </a:solidFill>
              </a:rPr>
              <a:t>least 40%</a:t>
            </a:r>
            <a:r>
              <a:rPr lang="en-ZA" altLang="en-US" sz="1600" smtClean="0"/>
              <a:t> from the shareholders</a:t>
            </a:r>
          </a:p>
          <a:p>
            <a:pPr>
              <a:buFontTx/>
              <a:buNone/>
            </a:pPr>
            <a:endParaRPr lang="en-US" altLang="en-US" sz="160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654062" y="1738317"/>
            <a:ext cx="0" cy="4827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829928" y="1738319"/>
            <a:ext cx="4492869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5263" indent="-19526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Consider funding of </a:t>
            </a:r>
            <a:r>
              <a:rPr lang="en-ZA" altLang="en-US" sz="1600" b="1" smtClean="0">
                <a:solidFill>
                  <a:srgbClr val="FF0000"/>
                </a:solidFill>
                <a:cs typeface="+mn-cs"/>
              </a:rPr>
              <a:t>start-ups, expansions and refurbishments</a:t>
            </a:r>
          </a:p>
          <a:p>
            <a:pPr>
              <a:lnSpc>
                <a:spcPct val="75000"/>
              </a:lnSpc>
              <a:spcBef>
                <a:spcPct val="30000"/>
              </a:spcBef>
              <a:buClr>
                <a:srgbClr val="678D9D"/>
              </a:buClr>
            </a:pPr>
            <a:endParaRPr lang="en-ZA" altLang="en-US" sz="1600" b="1" smtClean="0">
              <a:solidFill>
                <a:srgbClr val="01415B"/>
              </a:solidFill>
              <a:cs typeface="+mn-cs"/>
            </a:endParaRPr>
          </a:p>
          <a:p>
            <a:pPr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Project must demonstrate significant </a:t>
            </a:r>
            <a:r>
              <a:rPr lang="en-ZA" altLang="en-US" sz="1600" b="1" smtClean="0">
                <a:solidFill>
                  <a:srgbClr val="FF0000"/>
                </a:solidFill>
                <a:cs typeface="+mn-cs"/>
              </a:rPr>
              <a:t>development impact</a:t>
            </a:r>
          </a:p>
          <a:p>
            <a:pPr>
              <a:lnSpc>
                <a:spcPct val="75000"/>
              </a:lnSpc>
              <a:spcBef>
                <a:spcPct val="30000"/>
              </a:spcBef>
              <a:buClr>
                <a:srgbClr val="678D9D"/>
              </a:buClr>
            </a:pPr>
            <a:endParaRPr lang="en-ZA" altLang="en-US" sz="1600" b="1" smtClean="0">
              <a:solidFill>
                <a:srgbClr val="01415B"/>
              </a:solidFill>
              <a:cs typeface="+mn-cs"/>
            </a:endParaRPr>
          </a:p>
          <a:p>
            <a:pPr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r>
              <a:rPr lang="en-ZA" altLang="en-US" sz="1600" b="1" smtClean="0">
                <a:solidFill>
                  <a:srgbClr val="FF0000"/>
                </a:solidFill>
                <a:cs typeface="+mn-cs"/>
              </a:rPr>
              <a:t>Security</a:t>
            </a: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 is tailored to the transaction and may include personal suretyship, corporate guarantees, bonds over fixed and movable assets, pledge and cession of shares</a:t>
            </a:r>
          </a:p>
          <a:p>
            <a:pPr>
              <a:lnSpc>
                <a:spcPct val="75000"/>
              </a:lnSpc>
              <a:spcBef>
                <a:spcPct val="30000"/>
              </a:spcBef>
              <a:buClr>
                <a:srgbClr val="678D9D"/>
              </a:buClr>
            </a:pPr>
            <a:endParaRPr lang="en-ZA" altLang="en-US" sz="1600" b="1" smtClean="0">
              <a:solidFill>
                <a:srgbClr val="01415B"/>
              </a:solidFill>
              <a:cs typeface="+mn-cs"/>
            </a:endParaRPr>
          </a:p>
          <a:p>
            <a:pPr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Comprehensive </a:t>
            </a:r>
            <a:r>
              <a:rPr lang="en-ZA" altLang="en-US" sz="1600" b="1" smtClean="0">
                <a:solidFill>
                  <a:srgbClr val="FF0000"/>
                </a:solidFill>
                <a:cs typeface="+mn-cs"/>
              </a:rPr>
              <a:t>business plan</a:t>
            </a: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 must be submitted.</a:t>
            </a:r>
          </a:p>
          <a:p>
            <a:pPr>
              <a:lnSpc>
                <a:spcPct val="75000"/>
              </a:lnSpc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endParaRPr lang="en-US" altLang="en-US" sz="1600" b="1" smtClean="0">
              <a:solidFill>
                <a:srgbClr val="01415B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3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548680"/>
            <a:ext cx="7105127" cy="1008112"/>
          </a:xfrm>
        </p:spPr>
        <p:txBody>
          <a:bodyPr/>
          <a:lstStyle/>
          <a:p>
            <a:r>
              <a:rPr lang="en-ZA" altLang="en-US" dirty="0" smtClean="0"/>
              <a:t>Financing products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2927" y="1738319"/>
            <a:ext cx="4422531" cy="4429125"/>
          </a:xfrm>
        </p:spPr>
        <p:txBody>
          <a:bodyPr/>
          <a:lstStyle/>
          <a:p>
            <a:r>
              <a:rPr lang="en-ZA" altLang="en-US" smtClean="0"/>
              <a:t>IDC offers a wide array of financial instruments, including:</a:t>
            </a:r>
          </a:p>
          <a:p>
            <a:pPr lvl="2">
              <a:buFont typeface="Wingdings" pitchFamily="2" charset="2"/>
              <a:buChar char="Ø"/>
            </a:pPr>
            <a:r>
              <a:rPr lang="en-ZA" altLang="en-US" smtClean="0"/>
              <a:t>Equity</a:t>
            </a:r>
          </a:p>
          <a:p>
            <a:pPr lvl="2">
              <a:buFont typeface="Wingdings" pitchFamily="2" charset="2"/>
              <a:buChar char="Ø"/>
            </a:pPr>
            <a:r>
              <a:rPr lang="en-ZA" altLang="en-US" smtClean="0"/>
              <a:t>Quasi-equity</a:t>
            </a:r>
          </a:p>
          <a:p>
            <a:pPr lvl="2">
              <a:buFont typeface="Wingdings" pitchFamily="2" charset="2"/>
              <a:buChar char="Ø"/>
            </a:pPr>
            <a:r>
              <a:rPr lang="en-ZA" altLang="en-US" smtClean="0"/>
              <a:t>Commercial debt</a:t>
            </a:r>
          </a:p>
          <a:p>
            <a:pPr lvl="2">
              <a:buFont typeface="Wingdings" pitchFamily="2" charset="2"/>
              <a:buChar char="Ø"/>
            </a:pPr>
            <a:r>
              <a:rPr lang="en-ZA" altLang="en-US" smtClean="0"/>
              <a:t>Wholesale &amp; bridging finance</a:t>
            </a:r>
          </a:p>
          <a:p>
            <a:pPr lvl="2">
              <a:buFont typeface="Wingdings" pitchFamily="2" charset="2"/>
              <a:buChar char="Ø"/>
            </a:pPr>
            <a:r>
              <a:rPr lang="en-ZA" altLang="en-US" smtClean="0"/>
              <a:t>Share warehousing</a:t>
            </a:r>
          </a:p>
          <a:p>
            <a:pPr lvl="2">
              <a:buFont typeface="Wingdings" pitchFamily="2" charset="2"/>
              <a:buChar char="Ø"/>
            </a:pPr>
            <a:r>
              <a:rPr lang="en-ZA" altLang="en-US" smtClean="0"/>
              <a:t>Guarantees</a:t>
            </a:r>
          </a:p>
          <a:p>
            <a:pPr lvl="2">
              <a:buFont typeface="Wingdings" pitchFamily="2" charset="2"/>
              <a:buChar char="Ø"/>
            </a:pPr>
            <a:r>
              <a:rPr lang="en-ZA" altLang="en-US" smtClean="0"/>
              <a:t>Export/import finance</a:t>
            </a:r>
          </a:p>
          <a:p>
            <a:pPr lvl="2">
              <a:buFont typeface="Wingdings" pitchFamily="2" charset="2"/>
              <a:buChar char="Ø"/>
            </a:pPr>
            <a:r>
              <a:rPr lang="en-ZA" altLang="en-US" smtClean="0"/>
              <a:t>Short-term trade finance</a:t>
            </a:r>
          </a:p>
          <a:p>
            <a:pPr lvl="2">
              <a:buFont typeface="Wingdings" pitchFamily="2" charset="2"/>
              <a:buChar char="Ø"/>
            </a:pPr>
            <a:r>
              <a:rPr lang="en-ZA" altLang="en-US" smtClean="0"/>
              <a:t>Wholesale venture capital</a:t>
            </a:r>
          </a:p>
          <a:p>
            <a:r>
              <a:rPr lang="en-ZA" altLang="en-US" smtClean="0"/>
              <a:t>These may be provided as a single facility or in combination</a:t>
            </a:r>
            <a:endParaRPr lang="en-US" altLang="en-US" smtClean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652961" y="5562600"/>
            <a:ext cx="515815" cy="558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2915" y="6184900"/>
            <a:ext cx="3692769" cy="469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ZA" altLang="en-US" b="1" smtClean="0">
                <a:solidFill>
                  <a:prstClr val="black"/>
                </a:solidFill>
                <a:cs typeface="+mn-cs"/>
              </a:rPr>
              <a:t>Flexible Deal Structure</a:t>
            </a:r>
            <a:endParaRPr lang="en-US" altLang="en-US" b="1" smtClean="0">
              <a:solidFill>
                <a:prstClr val="black"/>
              </a:solidFill>
              <a:cs typeface="+mn-cs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205052" y="1738319"/>
            <a:ext cx="382758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5263" indent="-19526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r>
              <a:rPr lang="en-ZA" altLang="en-US" sz="1600" b="1" smtClean="0">
                <a:solidFill>
                  <a:srgbClr val="FF0000"/>
                </a:solidFill>
                <a:cs typeface="+mn-cs"/>
              </a:rPr>
              <a:t>Equity</a:t>
            </a: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: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	- Minority Investments</a:t>
            </a:r>
          </a:p>
          <a:p>
            <a:pPr>
              <a:spcBef>
                <a:spcPct val="30000"/>
              </a:spcBef>
              <a:buClr>
                <a:srgbClr val="678D9D"/>
              </a:buClr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	- High risk ventures with substantial development impact</a:t>
            </a:r>
          </a:p>
          <a:p>
            <a:pPr>
              <a:spcBef>
                <a:spcPct val="30000"/>
              </a:spcBef>
              <a:buClr>
                <a:srgbClr val="678D9D"/>
              </a:buClr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	- Seek no shareholding control or management participation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endParaRPr lang="en-ZA" altLang="en-US" sz="1600" b="1" smtClean="0">
              <a:solidFill>
                <a:srgbClr val="01415B"/>
              </a:solidFill>
              <a:cs typeface="+mn-cs"/>
            </a:endParaRP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r>
              <a:rPr lang="en-ZA" altLang="en-US" sz="1600" b="1" smtClean="0">
                <a:solidFill>
                  <a:srgbClr val="FF0000"/>
                </a:solidFill>
                <a:cs typeface="+mn-cs"/>
              </a:rPr>
              <a:t>Commercial loans</a:t>
            </a: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: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	- 5 to 10 years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	- Libor linked interest rates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	- funding tailored to suit cash-flow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endParaRPr lang="en-ZA" altLang="en-US" sz="1600" b="1" smtClean="0">
              <a:solidFill>
                <a:srgbClr val="01415B"/>
              </a:solidFill>
              <a:cs typeface="+mn-cs"/>
            </a:endParaRP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Guarantees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endParaRPr lang="en-ZA" altLang="en-US" sz="1600" b="1" smtClean="0">
              <a:solidFill>
                <a:srgbClr val="01415B"/>
              </a:solidFill>
              <a:cs typeface="+mn-cs"/>
            </a:endParaRP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r>
              <a:rPr lang="en-ZA" altLang="en-US" sz="1600" b="1" smtClean="0">
                <a:solidFill>
                  <a:srgbClr val="FF0000"/>
                </a:solidFill>
                <a:cs typeface="+mn-cs"/>
              </a:rPr>
              <a:t>Short-term trade finance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	- Bridging finance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	- Import credit facilities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</a:pPr>
            <a:r>
              <a:rPr lang="en-ZA" altLang="en-US" sz="1600" b="1" smtClean="0">
                <a:solidFill>
                  <a:srgbClr val="01415B"/>
                </a:solidFill>
                <a:cs typeface="+mn-cs"/>
              </a:rPr>
              <a:t>	- Export of capital goods</a:t>
            </a:r>
          </a:p>
          <a:p>
            <a:pPr>
              <a:lnSpc>
                <a:spcPct val="85000"/>
              </a:lnSpc>
              <a:spcBef>
                <a:spcPct val="30000"/>
              </a:spcBef>
              <a:buClr>
                <a:srgbClr val="678D9D"/>
              </a:buClr>
              <a:buFontTx/>
              <a:buChar char="•"/>
            </a:pPr>
            <a:endParaRPr lang="en-US" altLang="en-US" sz="1600" b="1" smtClean="0">
              <a:solidFill>
                <a:srgbClr val="01415B"/>
              </a:solidFill>
              <a:cs typeface="+mn-cs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595446" y="1738313"/>
            <a:ext cx="0" cy="4916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3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22"/>
          <p:cNvSpPr txBox="1">
            <a:spLocks noChangeArrowheads="1"/>
          </p:cNvSpPr>
          <p:nvPr/>
        </p:nvSpPr>
        <p:spPr bwMode="auto">
          <a:xfrm>
            <a:off x="833804" y="138271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171" name="Text Box 123"/>
          <p:cNvSpPr txBox="1">
            <a:spLocks noChangeArrowheads="1"/>
          </p:cNvSpPr>
          <p:nvPr/>
        </p:nvSpPr>
        <p:spPr bwMode="auto">
          <a:xfrm>
            <a:off x="757604" y="129381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172" name="Text Box 124"/>
          <p:cNvSpPr txBox="1">
            <a:spLocks noChangeArrowheads="1"/>
          </p:cNvSpPr>
          <p:nvPr/>
        </p:nvSpPr>
        <p:spPr bwMode="auto">
          <a:xfrm>
            <a:off x="757604" y="106521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173" name="Rectangle 125"/>
          <p:cNvSpPr>
            <a:spLocks noChangeArrowheads="1"/>
          </p:cNvSpPr>
          <p:nvPr/>
        </p:nvSpPr>
        <p:spPr bwMode="auto">
          <a:xfrm>
            <a:off x="2210419" y="1836738"/>
            <a:ext cx="4396266" cy="725487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800" dirty="0" smtClean="0">
                <a:solidFill>
                  <a:prstClr val="black"/>
                </a:solidFill>
                <a:cs typeface="Arial" charset="0"/>
              </a:rPr>
              <a:t>Development Funds Department</a:t>
            </a:r>
            <a:endParaRPr lang="en-US" sz="18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174" name="Line 129"/>
          <p:cNvSpPr>
            <a:spLocks noChangeShapeType="1"/>
          </p:cNvSpPr>
          <p:nvPr/>
        </p:nvSpPr>
        <p:spPr bwMode="auto">
          <a:xfrm>
            <a:off x="376766" y="2736400"/>
            <a:ext cx="8047689" cy="697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63" name="Rectangle 136"/>
          <p:cNvSpPr>
            <a:spLocks noChangeArrowheads="1"/>
          </p:cNvSpPr>
          <p:nvPr/>
        </p:nvSpPr>
        <p:spPr bwMode="auto">
          <a:xfrm>
            <a:off x="295438" y="3324443"/>
            <a:ext cx="1180218" cy="3411537"/>
          </a:xfrm>
          <a:prstGeom prst="rect">
            <a:avLst/>
          </a:prstGeom>
          <a:gradFill rotWithShape="1">
            <a:gsLst>
              <a:gs pos="0">
                <a:srgbClr val="B98621"/>
              </a:gs>
              <a:gs pos="50000">
                <a:srgbClr val="FFBF0F"/>
              </a:gs>
              <a:gs pos="100000">
                <a:srgbClr val="B98621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BF0F"/>
            </a:extrusionClr>
          </a:sp3d>
        </p:spPr>
        <p:txBody>
          <a:bodyPr vert="vert" wrap="none" anchor="ctr">
            <a:flatTx/>
          </a:bodyPr>
          <a:lstStyle/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Transformation and Entrepreneurial Scheme (TES)</a:t>
            </a:r>
          </a:p>
        </p:txBody>
      </p:sp>
      <p:sp>
        <p:nvSpPr>
          <p:cNvPr id="7179" name="Text Box 156"/>
          <p:cNvSpPr txBox="1">
            <a:spLocks noChangeArrowheads="1"/>
          </p:cNvSpPr>
          <p:nvPr/>
        </p:nvSpPr>
        <p:spPr bwMode="auto">
          <a:xfrm>
            <a:off x="1907704" y="2880053"/>
            <a:ext cx="79208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cs typeface="Arial" charset="0"/>
              </a:rPr>
              <a:t>€47m</a:t>
            </a:r>
          </a:p>
        </p:txBody>
      </p:sp>
      <p:sp>
        <p:nvSpPr>
          <p:cNvPr id="7180" name="Rectangle 164"/>
          <p:cNvSpPr>
            <a:spLocks noChangeArrowheads="1"/>
          </p:cNvSpPr>
          <p:nvPr/>
        </p:nvSpPr>
        <p:spPr bwMode="auto">
          <a:xfrm>
            <a:off x="107504" y="528638"/>
            <a:ext cx="90364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5000"/>
              </a:lnSpc>
            </a:pPr>
            <a:r>
              <a:rPr lang="en-US" sz="2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High  </a:t>
            </a:r>
            <a:r>
              <a:rPr lang="en-US" sz="2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Development Ring-fenced Funds</a:t>
            </a:r>
            <a:endParaRPr lang="en-US" sz="26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82" name="Line 132"/>
          <p:cNvSpPr>
            <a:spLocks noChangeShapeType="1"/>
          </p:cNvSpPr>
          <p:nvPr/>
        </p:nvSpPr>
        <p:spPr bwMode="auto">
          <a:xfrm flipH="1">
            <a:off x="4443046" y="2547938"/>
            <a:ext cx="0" cy="233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3314592" y="2819073"/>
            <a:ext cx="1415790" cy="3916907"/>
            <a:chOff x="6571469" y="2688416"/>
            <a:chExt cx="900449" cy="3734636"/>
          </a:xfrm>
        </p:grpSpPr>
        <p:sp>
          <p:nvSpPr>
            <p:cNvPr id="7225" name="Text Box 155"/>
            <p:cNvSpPr txBox="1">
              <a:spLocks noChangeArrowheads="1"/>
            </p:cNvSpPr>
            <p:nvPr/>
          </p:nvSpPr>
          <p:spPr bwMode="auto">
            <a:xfrm>
              <a:off x="6599137" y="2688416"/>
              <a:ext cx="872781" cy="25916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cs typeface="Arial" charset="0"/>
                </a:rPr>
                <a:t>R 100 m</a:t>
              </a:r>
            </a:p>
          </p:txBody>
        </p:sp>
        <p:sp>
          <p:nvSpPr>
            <p:cNvPr id="74" name="Rectangle 157"/>
            <p:cNvSpPr>
              <a:spLocks noChangeArrowheads="1"/>
            </p:cNvSpPr>
            <p:nvPr/>
          </p:nvSpPr>
          <p:spPr bwMode="auto">
            <a:xfrm>
              <a:off x="6571469" y="3161815"/>
              <a:ext cx="693282" cy="326123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miter lim="800000"/>
              <a:headEnd/>
              <a:tailEnd/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>
                  <a:lumMod val="40000"/>
                  <a:lumOff val="60000"/>
                </a:schemeClr>
              </a:extrusionClr>
            </a:sp3d>
          </p:spPr>
          <p:txBody>
            <a:bodyPr vert="vert" wrap="none" anchor="ctr">
              <a:flatTx/>
            </a:bodyPr>
            <a:lstStyle/>
            <a:p>
              <a:pPr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Isivande Women’s Fund (IWF</a:t>
              </a:r>
              <a:r>
                <a:rPr lang="en-US" dirty="0">
                  <a:solidFill>
                    <a:prstClr val="black"/>
                  </a:solidFill>
                </a:rPr>
                <a:t>)</a:t>
              </a:r>
            </a:p>
          </p:txBody>
        </p:sp>
      </p:grpSp>
      <p:sp>
        <p:nvSpPr>
          <p:cNvPr id="7224" name="Rectangle 157"/>
          <p:cNvSpPr>
            <a:spLocks noChangeArrowheads="1"/>
          </p:cNvSpPr>
          <p:nvPr/>
        </p:nvSpPr>
        <p:spPr bwMode="auto">
          <a:xfrm>
            <a:off x="1763688" y="3324443"/>
            <a:ext cx="936104" cy="3379677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vert="vert" wrap="none" anchor="ctr">
            <a:flatTx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Risk Capital Facility (RCF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95" name="Rectangle 157"/>
          <p:cNvSpPr>
            <a:spLocks noChangeArrowheads="1"/>
          </p:cNvSpPr>
          <p:nvPr/>
        </p:nvSpPr>
        <p:spPr bwMode="auto">
          <a:xfrm>
            <a:off x="5254764" y="3201842"/>
            <a:ext cx="1045428" cy="3534138"/>
          </a:xfrm>
          <a:prstGeom prst="rect">
            <a:avLst/>
          </a:prstGeom>
          <a:solidFill>
            <a:srgbClr val="00B050"/>
          </a:solidFill>
          <a:ln w="9525"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1B7F13"/>
            </a:extrusionClr>
          </a:sp3d>
        </p:spPr>
        <p:txBody>
          <a:bodyPr vert="vert" wrap="none" anchor="ctr">
            <a:flatTx/>
          </a:bodyPr>
          <a:lstStyle/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Unemployment Insurance Fund (UIF)</a:t>
            </a:r>
          </a:p>
        </p:txBody>
      </p:sp>
      <p:sp>
        <p:nvSpPr>
          <p:cNvPr id="7197" name="Text Box 155"/>
          <p:cNvSpPr txBox="1">
            <a:spLocks noChangeArrowheads="1"/>
          </p:cNvSpPr>
          <p:nvPr/>
        </p:nvSpPr>
        <p:spPr bwMode="auto">
          <a:xfrm>
            <a:off x="5070032" y="2875072"/>
            <a:ext cx="1536653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cs typeface="Arial" charset="0"/>
              </a:rPr>
              <a:t>                R2bn</a:t>
            </a:r>
            <a:endParaRPr lang="en-US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5" name="Text Box 155"/>
          <p:cNvSpPr txBox="1">
            <a:spLocks noChangeArrowheads="1"/>
          </p:cNvSpPr>
          <p:nvPr/>
        </p:nvSpPr>
        <p:spPr bwMode="auto">
          <a:xfrm>
            <a:off x="4545651" y="2854047"/>
            <a:ext cx="184731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endParaRPr lang="en-US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237999" y="1844558"/>
            <a:ext cx="1839537" cy="64639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i="1" dirty="0" smtClean="0">
                <a:solidFill>
                  <a:prstClr val="black"/>
                </a:solidFill>
                <a:latin typeface="Arial" charset="0"/>
              </a:rPr>
              <a:t>IDC Business Support </a:t>
            </a:r>
            <a:r>
              <a:rPr lang="en-US" sz="1600" i="1" dirty="0" smtClean="0">
                <a:solidFill>
                  <a:prstClr val="black"/>
                </a:solidFill>
              </a:rPr>
              <a:t>Unit </a:t>
            </a:r>
            <a:endParaRPr lang="en-US" sz="1600" i="1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5" name="Text Box 155"/>
          <p:cNvSpPr txBox="1">
            <a:spLocks noChangeArrowheads="1"/>
          </p:cNvSpPr>
          <p:nvPr/>
        </p:nvSpPr>
        <p:spPr bwMode="auto">
          <a:xfrm>
            <a:off x="180147" y="2892644"/>
            <a:ext cx="636713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cs typeface="Arial" charset="0"/>
              </a:rPr>
              <a:t>R </a:t>
            </a:r>
            <a:r>
              <a:rPr lang="en-US" sz="1200" dirty="0" smtClean="0">
                <a:solidFill>
                  <a:prstClr val="black"/>
                </a:solidFill>
                <a:cs typeface="Arial" charset="0"/>
              </a:rPr>
              <a:t>1 </a:t>
            </a:r>
            <a:r>
              <a:rPr lang="en-US" sz="1200" dirty="0" err="1" smtClean="0">
                <a:solidFill>
                  <a:prstClr val="black"/>
                </a:solidFill>
                <a:cs typeface="Arial" charset="0"/>
              </a:rPr>
              <a:t>bn</a:t>
            </a:r>
            <a:endParaRPr lang="en-US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7" name="Text Box 155"/>
          <p:cNvSpPr txBox="1">
            <a:spLocks noChangeArrowheads="1"/>
          </p:cNvSpPr>
          <p:nvPr/>
        </p:nvSpPr>
        <p:spPr bwMode="auto">
          <a:xfrm>
            <a:off x="5070033" y="2876878"/>
            <a:ext cx="184731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endParaRPr lang="en-US" sz="12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6766770" y="2112579"/>
            <a:ext cx="4130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med" len="med"/>
          </a:ln>
          <a:effectLst/>
        </p:spPr>
      </p:cxnSp>
      <p:sp>
        <p:nvSpPr>
          <p:cNvPr id="40" name="Rectangle 157"/>
          <p:cNvSpPr>
            <a:spLocks noChangeArrowheads="1"/>
          </p:cNvSpPr>
          <p:nvPr/>
        </p:nvSpPr>
        <p:spPr bwMode="auto">
          <a:xfrm>
            <a:off x="7243283" y="3201843"/>
            <a:ext cx="919768" cy="3534137"/>
          </a:xfrm>
          <a:prstGeom prst="rect">
            <a:avLst/>
          </a:prstGeom>
          <a:solidFill>
            <a:srgbClr val="7030A0"/>
          </a:solidFill>
          <a:ln w="9525"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7030A0"/>
            </a:extrusionClr>
          </a:sp3d>
        </p:spPr>
        <p:txBody>
          <a:bodyPr vert="vert" wrap="none" anchor="ctr">
            <a:flatTx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GRO – </a:t>
            </a:r>
            <a:r>
              <a:rPr lang="en-ZA" sz="1600" i="1" dirty="0" smtClean="0">
                <a:solidFill>
                  <a:prstClr val="black"/>
                </a:solidFill>
              </a:rPr>
              <a:t>E</a:t>
            </a:r>
            <a:r>
              <a:rPr lang="en-US" sz="1600" dirty="0" smtClean="0">
                <a:solidFill>
                  <a:prstClr val="black"/>
                </a:solidFill>
              </a:rPr>
              <a:t> - SCHEME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1" name="Line 132"/>
          <p:cNvSpPr>
            <a:spLocks noChangeShapeType="1"/>
          </p:cNvSpPr>
          <p:nvPr/>
        </p:nvSpPr>
        <p:spPr bwMode="auto">
          <a:xfrm flipH="1">
            <a:off x="5566485" y="2751948"/>
            <a:ext cx="0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Line 132"/>
          <p:cNvSpPr>
            <a:spLocks noChangeShapeType="1"/>
          </p:cNvSpPr>
          <p:nvPr/>
        </p:nvSpPr>
        <p:spPr bwMode="auto">
          <a:xfrm flipH="1">
            <a:off x="7742082" y="2772974"/>
            <a:ext cx="0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Line 132"/>
          <p:cNvSpPr>
            <a:spLocks noChangeShapeType="1"/>
          </p:cNvSpPr>
          <p:nvPr/>
        </p:nvSpPr>
        <p:spPr bwMode="auto">
          <a:xfrm flipH="1">
            <a:off x="8440615" y="2797393"/>
            <a:ext cx="0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Text Box 155"/>
          <p:cNvSpPr txBox="1">
            <a:spLocks noChangeArrowheads="1"/>
          </p:cNvSpPr>
          <p:nvPr/>
        </p:nvSpPr>
        <p:spPr bwMode="auto">
          <a:xfrm>
            <a:off x="7238000" y="2909985"/>
            <a:ext cx="919768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cs typeface="Arial" charset="0"/>
              </a:rPr>
              <a:t>R10bn </a:t>
            </a:r>
            <a:endParaRPr lang="en-US" sz="12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59621" y="2797393"/>
            <a:ext cx="0" cy="1125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210419" y="2771270"/>
            <a:ext cx="0" cy="138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7174" idx="0"/>
          </p:cNvCxnSpPr>
          <p:nvPr/>
        </p:nvCxnSpPr>
        <p:spPr bwMode="auto">
          <a:xfrm>
            <a:off x="376766" y="2736400"/>
            <a:ext cx="0" cy="1107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08128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1" y="652463"/>
            <a:ext cx="8143378" cy="877887"/>
          </a:xfrm>
        </p:spPr>
        <p:txBody>
          <a:bodyPr/>
          <a:lstStyle/>
          <a:p>
            <a:r>
              <a:rPr lang="en-GB" sz="2800" dirty="0" smtClean="0"/>
              <a:t>The Business Plan / Bankable Feasibility Study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2" y="1844824"/>
            <a:ext cx="849694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Be concise but comprehensive and should cover the following 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30" y="2204865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Shareholding and statutory requirements 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Detailed market study; 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Land must be zoned for hotel development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Developed concept </a:t>
            </a:r>
            <a:r>
              <a:rPr lang="en-US" sz="1600" dirty="0">
                <a:solidFill>
                  <a:prstClr val="black"/>
                </a:solidFill>
              </a:rPr>
              <a:t>design and product offering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D</a:t>
            </a:r>
            <a:r>
              <a:rPr lang="en-US" sz="1600" dirty="0" smtClean="0">
                <a:solidFill>
                  <a:prstClr val="black"/>
                </a:solidFill>
              </a:rPr>
              <a:t>evelopment cost estimation; 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Profiles of the identified project team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Financial feasibility; 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SWOT analysis; 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Management and technical services agreements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HR, skills development and CSI  and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Any other pertinent and material aspects to the relevant project</a:t>
            </a:r>
          </a:p>
          <a:p>
            <a:pPr marL="635000" lvl="1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Must present a compelling investment case</a:t>
            </a:r>
          </a:p>
          <a:p>
            <a:pPr marL="177800" indent="-177800">
              <a:buFont typeface="Arial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386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40" y="652463"/>
            <a:ext cx="7135264" cy="877887"/>
          </a:xfrm>
        </p:spPr>
        <p:txBody>
          <a:bodyPr/>
          <a:lstStyle/>
          <a:p>
            <a:r>
              <a:rPr lang="en-US" sz="2800" dirty="0" smtClean="0"/>
              <a:t>Potential constraints experienced in projects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79512" y="1136065"/>
            <a:ext cx="842493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30000"/>
              </a:spcBef>
              <a:buClr>
                <a:srgbClr val="678D9D"/>
              </a:buClr>
              <a:buFont typeface="Arial" pitchFamily="34" charset="0"/>
              <a:buChar char="•"/>
            </a:pPr>
            <a:endParaRPr lang="en-ZA" sz="1600" dirty="0" smtClean="0">
              <a:solidFill>
                <a:prstClr val="black"/>
              </a:solidFill>
            </a:endParaRPr>
          </a:p>
          <a:p>
            <a:pPr lvl="0" eaLnBrk="0" hangingPunct="0">
              <a:spcBef>
                <a:spcPct val="30000"/>
              </a:spcBef>
              <a:buClr>
                <a:srgbClr val="678D9D"/>
              </a:buClr>
            </a:pPr>
            <a:endParaRPr lang="en-ZA" sz="1600" dirty="0" smtClean="0">
              <a:solidFill>
                <a:prstClr val="black"/>
              </a:solidFill>
            </a:endParaRPr>
          </a:p>
          <a:p>
            <a:pPr marL="342900" lvl="0" indent="-342900" eaLnBrk="0" hangingPunct="0">
              <a:spcBef>
                <a:spcPct val="30000"/>
              </a:spcBef>
              <a:buClr>
                <a:srgbClr val="678D9D"/>
              </a:buClr>
              <a:buFont typeface="Arial" pitchFamily="34" charset="0"/>
              <a:buChar char="•"/>
            </a:pPr>
            <a:r>
              <a:rPr lang="en-ZA" sz="1600" dirty="0">
                <a:solidFill>
                  <a:prstClr val="black"/>
                </a:solidFill>
              </a:rPr>
              <a:t>Onerous EIA and other regulatory </a:t>
            </a:r>
            <a:r>
              <a:rPr lang="en-ZA" sz="1600" dirty="0" smtClean="0">
                <a:solidFill>
                  <a:prstClr val="black"/>
                </a:solidFill>
              </a:rPr>
              <a:t>requirements</a:t>
            </a:r>
          </a:p>
          <a:p>
            <a:pPr marL="342900" lvl="0" indent="-342900" eaLnBrk="0" hangingPunct="0">
              <a:spcBef>
                <a:spcPct val="30000"/>
              </a:spcBef>
              <a:buClr>
                <a:srgbClr val="678D9D"/>
              </a:buClr>
              <a:buFont typeface="Arial" pitchFamily="34" charset="0"/>
              <a:buChar char="•"/>
            </a:pPr>
            <a:endParaRPr lang="en-ZA" sz="1600" dirty="0">
              <a:solidFill>
                <a:srgbClr val="01415B"/>
              </a:solidFill>
            </a:endParaRPr>
          </a:p>
          <a:p>
            <a:pPr marL="342900" lvl="0" indent="-342900" eaLnBrk="0" hangingPunct="0">
              <a:spcBef>
                <a:spcPct val="30000"/>
              </a:spcBef>
              <a:buClr>
                <a:srgbClr val="678D9D"/>
              </a:buClr>
              <a:buFont typeface="Arial" pitchFamily="34" charset="0"/>
              <a:buChar char="•"/>
            </a:pPr>
            <a:r>
              <a:rPr lang="en-ZA" sz="1600" dirty="0" smtClean="0">
                <a:solidFill>
                  <a:prstClr val="black"/>
                </a:solidFill>
              </a:rPr>
              <a:t>Availability </a:t>
            </a:r>
            <a:r>
              <a:rPr lang="en-ZA" sz="1600" dirty="0">
                <a:solidFill>
                  <a:prstClr val="black"/>
                </a:solidFill>
              </a:rPr>
              <a:t>of bulk infrastructure services (energy; water; </a:t>
            </a:r>
            <a:r>
              <a:rPr lang="en-ZA" sz="1600" dirty="0" smtClean="0">
                <a:solidFill>
                  <a:prstClr val="black"/>
                </a:solidFill>
              </a:rPr>
              <a:t>sewerage </a:t>
            </a:r>
            <a:r>
              <a:rPr lang="en-ZA" sz="1600" dirty="0" err="1" smtClean="0">
                <a:solidFill>
                  <a:prstClr val="black"/>
                </a:solidFill>
              </a:rPr>
              <a:t>etc</a:t>
            </a:r>
            <a:r>
              <a:rPr lang="en-ZA" sz="1600" dirty="0" smtClean="0">
                <a:solidFill>
                  <a:prstClr val="black"/>
                </a:solidFill>
              </a:rPr>
              <a:t>) </a:t>
            </a:r>
          </a:p>
          <a:p>
            <a:pPr marL="342900" lvl="0" indent="-342900" eaLnBrk="0" hangingPunct="0">
              <a:spcBef>
                <a:spcPct val="30000"/>
              </a:spcBef>
              <a:buClr>
                <a:srgbClr val="678D9D"/>
              </a:buClr>
              <a:buFont typeface="Arial" pitchFamily="34" charset="0"/>
              <a:buChar char="•"/>
            </a:pPr>
            <a:endParaRPr lang="en-ZA" sz="1600" dirty="0" smtClean="0">
              <a:solidFill>
                <a:prstClr val="black"/>
              </a:solidFill>
            </a:endParaRPr>
          </a:p>
          <a:p>
            <a:pPr marL="342900" lvl="0" indent="-342900" eaLnBrk="0" hangingPunct="0">
              <a:spcBef>
                <a:spcPct val="30000"/>
              </a:spcBef>
              <a:buClr>
                <a:srgbClr val="678D9D"/>
              </a:buClr>
              <a:buFont typeface="Arial" pitchFamily="34" charset="0"/>
              <a:buChar char="•"/>
            </a:pPr>
            <a:r>
              <a:rPr lang="en-ZA" sz="1600" dirty="0" smtClean="0">
                <a:solidFill>
                  <a:prstClr val="black"/>
                </a:solidFill>
              </a:rPr>
              <a:t>Suitability </a:t>
            </a:r>
            <a:r>
              <a:rPr lang="en-ZA" sz="1600" dirty="0">
                <a:solidFill>
                  <a:prstClr val="black"/>
                </a:solidFill>
              </a:rPr>
              <a:t>of </a:t>
            </a:r>
            <a:r>
              <a:rPr lang="en-ZA" sz="1600" dirty="0" smtClean="0">
                <a:solidFill>
                  <a:prstClr val="black"/>
                </a:solidFill>
              </a:rPr>
              <a:t> </a:t>
            </a:r>
            <a:r>
              <a:rPr lang="en-ZA" sz="1600" dirty="0">
                <a:solidFill>
                  <a:prstClr val="black"/>
                </a:solidFill>
              </a:rPr>
              <a:t>land for the intended </a:t>
            </a:r>
            <a:r>
              <a:rPr lang="en-ZA" sz="1600" dirty="0" smtClean="0">
                <a:solidFill>
                  <a:prstClr val="black"/>
                </a:solidFill>
              </a:rPr>
              <a:t>development e.g. zoning</a:t>
            </a:r>
            <a:endParaRPr lang="en-ZA" sz="1600" dirty="0">
              <a:solidFill>
                <a:srgbClr val="FF0000"/>
              </a:solidFill>
            </a:endParaRPr>
          </a:p>
          <a:p>
            <a:pPr marL="195263" lvl="0" indent="-195263" eaLnBrk="0" hangingPunct="0">
              <a:lnSpc>
                <a:spcPct val="75000"/>
              </a:lnSpc>
              <a:spcBef>
                <a:spcPct val="30000"/>
              </a:spcBef>
              <a:buClr>
                <a:srgbClr val="678D9D"/>
              </a:buClr>
            </a:pPr>
            <a:endParaRPr lang="en-ZA" sz="1600" dirty="0">
              <a:solidFill>
                <a:srgbClr val="01415B"/>
              </a:solidFill>
            </a:endParaRPr>
          </a:p>
          <a:p>
            <a:pPr marL="342900" lvl="0" indent="-342900" eaLnBrk="0" hangingPunct="0">
              <a:spcBef>
                <a:spcPct val="30000"/>
              </a:spcBef>
              <a:buClr>
                <a:srgbClr val="678D9D"/>
              </a:buClr>
              <a:buFont typeface="Arial" pitchFamily="34" charset="0"/>
              <a:buChar char="•"/>
            </a:pPr>
            <a:r>
              <a:rPr lang="en-ZA" sz="1600" dirty="0">
                <a:solidFill>
                  <a:prstClr val="black"/>
                </a:solidFill>
              </a:rPr>
              <a:t>Challenges in raising the required equity contributions</a:t>
            </a:r>
            <a:endParaRPr lang="en-ZA" sz="1600" dirty="0">
              <a:solidFill>
                <a:srgbClr val="FF0000"/>
              </a:solidFill>
            </a:endParaRPr>
          </a:p>
          <a:p>
            <a:pPr marL="195263" lvl="0" indent="-195263" eaLnBrk="0" hangingPunct="0">
              <a:lnSpc>
                <a:spcPct val="75000"/>
              </a:lnSpc>
              <a:spcBef>
                <a:spcPct val="30000"/>
              </a:spcBef>
              <a:buClr>
                <a:srgbClr val="678D9D"/>
              </a:buClr>
            </a:pPr>
            <a:endParaRPr lang="en-ZA" sz="1600" dirty="0">
              <a:solidFill>
                <a:srgbClr val="01415B"/>
              </a:solidFill>
            </a:endParaRPr>
          </a:p>
          <a:p>
            <a:pPr marL="342900" lvl="0" indent="-342900" eaLnBrk="0" hangingPunct="0">
              <a:spcBef>
                <a:spcPct val="30000"/>
              </a:spcBef>
              <a:buClr>
                <a:srgbClr val="678D9D"/>
              </a:buClr>
              <a:buFont typeface="Arial" pitchFamily="34" charset="0"/>
              <a:buChar char="•"/>
            </a:pPr>
            <a:r>
              <a:rPr lang="en-ZA" sz="1600" dirty="0">
                <a:solidFill>
                  <a:prstClr val="black"/>
                </a:solidFill>
              </a:rPr>
              <a:t>Support and buy-in from affected </a:t>
            </a:r>
            <a:r>
              <a:rPr lang="en-ZA" sz="1600" dirty="0" smtClean="0">
                <a:solidFill>
                  <a:prstClr val="black"/>
                </a:solidFill>
              </a:rPr>
              <a:t>communities</a:t>
            </a:r>
          </a:p>
          <a:p>
            <a:pPr lvl="0" eaLnBrk="0" hangingPunct="0">
              <a:spcBef>
                <a:spcPct val="30000"/>
              </a:spcBef>
              <a:buClr>
                <a:srgbClr val="678D9D"/>
              </a:buClr>
            </a:pPr>
            <a:endParaRPr lang="en-ZA" sz="1600" b="1" dirty="0">
              <a:solidFill>
                <a:srgbClr val="01415B"/>
              </a:solidFill>
            </a:endParaRPr>
          </a:p>
          <a:p>
            <a:pPr marL="342900" lvl="0" indent="-342900" eaLnBrk="0" hangingPunct="0">
              <a:spcBef>
                <a:spcPct val="30000"/>
              </a:spcBef>
              <a:buClr>
                <a:srgbClr val="678D9D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Accessibility to key demand markets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373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340Jhb_Junxion_GeminiPowerPointTemplate_v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2340Jhb_Junxion_GeminiPowerPointTemplate_vv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2340Jhb_Junxion_GeminiPowerPointTemplate_v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2340Jhb_Junxion_GeminiPowerPointTemplate_vv">
  <a:themeElements>
    <a:clrScheme name="2340Jhb_Junxion_GeminiPowerPointTemplate_vv 1">
      <a:dk1>
        <a:srgbClr val="000000"/>
      </a:dk1>
      <a:lt1>
        <a:srgbClr val="FFFFFF"/>
      </a:lt1>
      <a:dk2>
        <a:srgbClr val="000000"/>
      </a:dk2>
      <a:lt2>
        <a:srgbClr val="818587"/>
      </a:lt2>
      <a:accent1>
        <a:srgbClr val="CCD9DE"/>
      </a:accent1>
      <a:accent2>
        <a:srgbClr val="99B3BD"/>
      </a:accent2>
      <a:accent3>
        <a:srgbClr val="FFFFFF"/>
      </a:accent3>
      <a:accent4>
        <a:srgbClr val="000000"/>
      </a:accent4>
      <a:accent5>
        <a:srgbClr val="E2E9EC"/>
      </a:accent5>
      <a:accent6>
        <a:srgbClr val="8AA2AB"/>
      </a:accent6>
      <a:hlink>
        <a:srgbClr val="678D9D"/>
      </a:hlink>
      <a:folHlink>
        <a:srgbClr val="34677C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2340Jhb_Junxion_GeminiPowerPointTemplate_vv">
  <a:themeElements>
    <a:clrScheme name="2340Jhb_Junxion_GeminiPowerPointTemplate_vv 1">
      <a:dk1>
        <a:srgbClr val="000000"/>
      </a:dk1>
      <a:lt1>
        <a:srgbClr val="FFFFFF"/>
      </a:lt1>
      <a:dk2>
        <a:srgbClr val="000000"/>
      </a:dk2>
      <a:lt2>
        <a:srgbClr val="818587"/>
      </a:lt2>
      <a:accent1>
        <a:srgbClr val="CCD9DE"/>
      </a:accent1>
      <a:accent2>
        <a:srgbClr val="99B3BD"/>
      </a:accent2>
      <a:accent3>
        <a:srgbClr val="FFFFFF"/>
      </a:accent3>
      <a:accent4>
        <a:srgbClr val="000000"/>
      </a:accent4>
      <a:accent5>
        <a:srgbClr val="E2E9EC"/>
      </a:accent5>
      <a:accent6>
        <a:srgbClr val="8AA2AB"/>
      </a:accent6>
      <a:hlink>
        <a:srgbClr val="678D9D"/>
      </a:hlink>
      <a:folHlink>
        <a:srgbClr val="34677C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2340Jhb_Junxion_GeminiPowerPointTemplate_v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2340Jhb_Junxion_GeminiPowerPointTemplate_v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2340Jhb_Junxion_GeminiPowerPointTemplate_v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2340Jhb_Junxion_GeminiPowerPointTemplate_vv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2340Jhb_Junxion_GeminiPowerPointTemplate_vv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2340Jhb_Junxion_GeminiPowerPointTemplate_vv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2340Jhb_Junxion_GeminiPowerPointTemplate_vv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340Jhb_Junxion_GeminiPowerPointTemplate_vv 1">
        <a:dk1>
          <a:srgbClr val="000000"/>
        </a:dk1>
        <a:lt1>
          <a:srgbClr val="FFFFFF"/>
        </a:lt1>
        <a:dk2>
          <a:srgbClr val="000000"/>
        </a:dk2>
        <a:lt2>
          <a:srgbClr val="818587"/>
        </a:lt2>
        <a:accent1>
          <a:srgbClr val="CCD9DE"/>
        </a:accent1>
        <a:accent2>
          <a:srgbClr val="99B3BD"/>
        </a:accent2>
        <a:accent3>
          <a:srgbClr val="FFFFFF"/>
        </a:accent3>
        <a:accent4>
          <a:srgbClr val="000000"/>
        </a:accent4>
        <a:accent5>
          <a:srgbClr val="E2E9EC"/>
        </a:accent5>
        <a:accent6>
          <a:srgbClr val="8AA2AB"/>
        </a:accent6>
        <a:hlink>
          <a:srgbClr val="678D9D"/>
        </a:hlink>
        <a:folHlink>
          <a:srgbClr val="3467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TKP Documents</p:Name>
  <p:Description/>
  <p:Statement/>
  <p:PolicyItems>
    <p:PolicyItem featureId="Microsoft.Office.RecordsManagement.PolicyFeatures.PolicyAudit" staticId="0x010100CDDC57A17A625C4596BA8B469098E870007D453A5E68BD944BB5899AA65135F5A9|8138272" UniqueId="ca95a104-b17b-48ba-a939-f9f1780e4d7e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Synopsis xmlns="c209e311-10e2-42ba-a66c-0984c872cd2d">Developing Local Products to enhance Domestic Tourism</Synopsis>
    <_EndDate xmlns="http://schemas.microsoft.com/sharepoint/v3/fields">2099-02-03T12:15:00+00:00</_EndDate>
    <Publishing_x0020_Date xmlns="c209e311-10e2-42ba-a66c-0984c872cd2d">2015-03-29T22:00:00+00:00</Publishing_x0020_Date>
    <Year xmlns="c209e311-10e2-42ba-a66c-0984c872cd2d">2015</Year>
    <f4fbe8a76454476dbd6b3bc503046e3e xmlns="c209e311-10e2-42ba-a66c-0984c872cd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Presentations</TermName>
          <TermId xmlns="http://schemas.microsoft.com/office/infopath/2007/PartnerControls">1e81902f-f4ed-44ee-923b-862d9bf1165e</TermId>
        </TermInfo>
      </Terms>
    </f4fbe8a76454476dbd6b3bc503046e3e>
    <TaxCatchAll xmlns="c209e311-10e2-42ba-a66c-0984c872cd2d">
      <Value>85</Value>
    </TaxCatchAll>
    <_DCDateCreated xmlns="http://schemas.microsoft.com/sharepoint/v3/fields" xsi:nil="true"/>
    <_dlc_DocId xmlns="c209e311-10e2-42ba-a66c-0984c872cd2d">N4FUYHAX2DSF-28-311</_dlc_DocId>
    <_dlc_DocIdUrl xmlns="c209e311-10e2-42ba-a66c-0984c872cd2d">
      <Url>https://tkp.tourism.gov.za/_layouts/15/DocIdRedir.aspx?ID=N4FUYHAX2DSF-28-311</Url>
      <Description>N4FUYHAX2DSF-28-311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KP Documents" ma:contentTypeID="0x010100CDDC57A17A625C4596BA8B469098E870007D453A5E68BD944BB5899AA65135F5A9" ma:contentTypeVersion="24" ma:contentTypeDescription="Tourism Knowledge Portal Documents" ma:contentTypeScope="" ma:versionID="a8df03b86ba493de051c12c10d2363a2">
  <xsd:schema xmlns:xsd="http://www.w3.org/2001/XMLSchema" xmlns:xs="http://www.w3.org/2001/XMLSchema" xmlns:p="http://schemas.microsoft.com/office/2006/metadata/properties" xmlns:ns1="http://schemas.microsoft.com/sharepoint/v3" xmlns:ns2="c209e311-10e2-42ba-a66c-0984c872cd2d" xmlns:ns3="http://schemas.microsoft.com/sharepoint/v3/fields" targetNamespace="http://schemas.microsoft.com/office/2006/metadata/properties" ma:root="true" ma:fieldsID="d050c27eeccabfcfe549f59af7165df1" ns1:_="" ns2:_="" ns3:_="">
    <xsd:import namespace="http://schemas.microsoft.com/sharepoint/v3"/>
    <xsd:import namespace="c209e311-10e2-42ba-a66c-0984c872cd2d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f4fbe8a76454476dbd6b3bc503046e3e" minOccurs="0"/>
                <xsd:element ref="ns2:TaxCatchAll" minOccurs="0"/>
                <xsd:element ref="ns2:TaxCatchAllLabel" minOccurs="0"/>
                <xsd:element ref="ns3:_DCDateCreated" minOccurs="0"/>
                <xsd:element ref="ns3:_DCDateModified" minOccurs="0"/>
                <xsd:element ref="ns3:_Version" minOccurs="0"/>
                <xsd:element ref="ns3:_EndDate" minOccurs="0"/>
                <xsd:element ref="ns2:Publishing_x0020_Date" minOccurs="0"/>
                <xsd:element ref="ns2:Synopsis" minOccurs="0"/>
                <xsd:element ref="ns1:_dlc_Exempt" minOccurs="0"/>
                <xsd:element ref="ns2:Year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3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9e311-10e2-42ba-a66c-0984c872cd2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4fbe8a76454476dbd6b3bc503046e3e" ma:index="12" ma:taxonomy="true" ma:internalName="f4fbe8a76454476dbd6b3bc503046e3e" ma:taxonomyFieldName="Document_x0020_Category" ma:displayName="Document Category" ma:readOnly="false" ma:default="" ma:fieldId="{f4fbe8a7-6454-476d-bd6b-3bc503046e3e}" ma:sspId="eb03fa0a-128f-4cbf-a4ac-ab599eb02da3" ma:termSetId="00a7b815-80b8-40cf-b910-baebd4448ed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ebd6af79-35ca-4b45-bce9-4f26d154423d}" ma:internalName="TaxCatchAll" ma:showField="CatchAllData" ma:web="c209e311-10e2-42ba-a66c-0984c872cd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ebd6af79-35ca-4b45-bce9-4f26d154423d}" ma:internalName="TaxCatchAllLabel" ma:readOnly="true" ma:showField="CatchAllDataLabel" ma:web="c209e311-10e2-42ba-a66c-0984c872cd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ing_x0020_Date" ma:index="21" nillable="true" ma:displayName="Publishing Date" ma:format="DateOnly" ma:internalName="Publishing_x0020_Date">
      <xsd:simpleType>
        <xsd:restriction base="dms:DateTime"/>
      </xsd:simpleType>
    </xsd:element>
    <xsd:element name="Synopsis" ma:index="22" nillable="true" ma:displayName="Synopsis" ma:internalName="Synopsis">
      <xsd:simpleType>
        <xsd:restriction base="dms:Note"/>
      </xsd:simpleType>
    </xsd:element>
    <xsd:element name="Year" ma:index="24" nillable="true" ma:displayName="Year" ma:internalName="Year">
      <xsd:simpleType>
        <xsd:restriction base="dms:Number">
          <xsd:maxInclusive value="2100"/>
          <xsd:minInclusive value="1900"/>
        </xsd:restriction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7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8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Version" ma:index="19" nillable="true" ma:displayName="Version" ma:internalName="_Version">
      <xsd:simpleType>
        <xsd:restriction base="dms:Text"/>
      </xsd:simpleType>
    </xsd:element>
    <xsd:element name="_EndDate" ma:index="20" nillable="true" ma:displayName="End Date" ma:default="[today]" ma:format="DateTime" ma:internalName="_EndDate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6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854C52F-C9FA-4640-8708-2FE6890516BE}"/>
</file>

<file path=customXml/itemProps2.xml><?xml version="1.0" encoding="utf-8"?>
<ds:datastoreItem xmlns:ds="http://schemas.openxmlformats.org/officeDocument/2006/customXml" ds:itemID="{82CC7A04-ED38-454D-8EBD-33288B3FB4DD}"/>
</file>

<file path=customXml/itemProps3.xml><?xml version="1.0" encoding="utf-8"?>
<ds:datastoreItem xmlns:ds="http://schemas.openxmlformats.org/officeDocument/2006/customXml" ds:itemID="{57D428AE-8DCC-46AB-8304-1FB5F00DE1B5}"/>
</file>

<file path=customXml/itemProps4.xml><?xml version="1.0" encoding="utf-8"?>
<ds:datastoreItem xmlns:ds="http://schemas.openxmlformats.org/officeDocument/2006/customXml" ds:itemID="{EEA429D9-BBD0-4299-9FA4-E9ED1C1BF8AB}"/>
</file>

<file path=customXml/itemProps5.xml><?xml version="1.0" encoding="utf-8"?>
<ds:datastoreItem xmlns:ds="http://schemas.openxmlformats.org/officeDocument/2006/customXml" ds:itemID="{8E3A215F-14A4-4A1D-B620-5521A434A549}"/>
</file>

<file path=docProps/app.xml><?xml version="1.0" encoding="utf-8"?>
<Properties xmlns="http://schemas.openxmlformats.org/officeDocument/2006/extended-properties" xmlns:vt="http://schemas.openxmlformats.org/officeDocument/2006/docPropsVTypes">
  <Template>IDC_PowerPoint_Template</Template>
  <TotalTime>0</TotalTime>
  <Words>576</Words>
  <Application>Microsoft Office PowerPoint</Application>
  <PresentationFormat>On-screen Show (4:3)</PresentationFormat>
  <Paragraphs>134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2340Jhb_Junxion_GeminiPowerPointTemplate_vv</vt:lpstr>
      <vt:lpstr>2_2340Jhb_Junxion_GeminiPowerPointTemplate_vv</vt:lpstr>
      <vt:lpstr>3_2340Jhb_Junxion_GeminiPowerPointTemplate_vv</vt:lpstr>
      <vt:lpstr>1_2340Jhb_Junxion_GeminiPowerPointTemplate_vv</vt:lpstr>
      <vt:lpstr>4_2340Jhb_Junxion_GeminiPowerPointTemplate_vv</vt:lpstr>
      <vt:lpstr>5_2340Jhb_Junxion_GeminiPowerPointTemplate_vv</vt:lpstr>
      <vt:lpstr>6_2340Jhb_Junxion_GeminiPowerPointTemplate_vv</vt:lpstr>
      <vt:lpstr>7_2340Jhb_Junxion_GeminiPowerPointTemplate_vv</vt:lpstr>
      <vt:lpstr>8_2340Jhb_Junxion_GeminiPowerPointTemplate_vv</vt:lpstr>
      <vt:lpstr>9_2340Jhb_Junxion_GeminiPowerPointTemplate_vv</vt:lpstr>
      <vt:lpstr>10_2340Jhb_Junxion_GeminiPowerPointTemplate_vv</vt:lpstr>
      <vt:lpstr>  Local Government Tourism Conference   Moseketsi Mpeta</vt:lpstr>
      <vt:lpstr>IDC Overview</vt:lpstr>
      <vt:lpstr>IDC Overview</vt:lpstr>
      <vt:lpstr>Introduction to IDC Tourism SBU Funding Activities</vt:lpstr>
      <vt:lpstr>Financing Criteria</vt:lpstr>
      <vt:lpstr>Financing products</vt:lpstr>
      <vt:lpstr>PowerPoint Presentation</vt:lpstr>
      <vt:lpstr>The Business Plan / Bankable Feasibility Study</vt:lpstr>
      <vt:lpstr>Potential constraints experienced in projects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Local Products to enhance Domestic Tourism</dc:title>
  <dc:creator/>
  <cp:lastModifiedBy/>
  <cp:revision>1</cp:revision>
  <dcterms:created xsi:type="dcterms:W3CDTF">2009-06-11T13:12:41Z</dcterms:created>
  <dcterms:modified xsi:type="dcterms:W3CDTF">2015-03-30T07:51:01Z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0x010100CDDC57A17A625C4596BA8B469098E870007D453A5E68BD944BB5899AA65135F5A9</vt:lpwstr>
  </property>
  <property fmtid="{D5CDD505-2E9C-101B-9397-08002B2CF9AE}" pid="3" name="_dlc_DocIdItemGuid">
    <vt:lpwstr>6a97da90-4bf2-4b02-8859-7ad3a8594f75</vt:lpwstr>
  </property>
  <property fmtid="{D5CDD505-2E9C-101B-9397-08002B2CF9AE}" pid="4" name="Document Category">
    <vt:lpwstr>85;#Conference Presentations|1e81902f-f4ed-44ee-923b-862d9bf1165e</vt:lpwstr>
  </property>
</Properties>
</file>